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99263" cy="992981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68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03" autoAdjust="0"/>
    <p:restoredTop sz="94699"/>
  </p:normalViewPr>
  <p:slideViewPr>
    <p:cSldViewPr snapToGrid="0" snapToObjects="1">
      <p:cViewPr>
        <p:scale>
          <a:sx n="100" d="100"/>
          <a:sy n="100" d="100"/>
        </p:scale>
        <p:origin x="828" y="-648"/>
      </p:cViewPr>
      <p:guideLst>
        <p:guide orient="horz" pos="3868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toshiba.local\tec\TEC-RSHT-SI\00_&#20849;&#36890;\&#12381;&#12398;&#20182;\171128_&#21830;&#12510;&#32113;PR&#26045;&#31574;\02_&#12522;&#12522;&#12540;&#12473;&#32032;&#26448;\180718_&#12475;&#12511;&#12475;&#12523;&#12501;2&#21315;&#24215;&#33303;&#31361;&#30772;\180718_&#12464;&#12521;&#1250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686-4D12-8764-2308951FBA5D}"/>
              </c:ext>
            </c:extLst>
          </c:dPt>
          <c:cat>
            <c:strRef>
              <c:f>Sheet1!$Q$2:$Q$5</c:f>
              <c:strCache>
                <c:ptCount val="4"/>
                <c:pt idx="0">
                  <c:v>'16/6</c:v>
                </c:pt>
                <c:pt idx="1">
                  <c:v>'17/6</c:v>
                </c:pt>
                <c:pt idx="2">
                  <c:v>'18/6</c:v>
                </c:pt>
                <c:pt idx="3">
                  <c:v>'18/12
（見込）</c:v>
                </c:pt>
              </c:strCache>
            </c:strRef>
          </c:cat>
          <c:val>
            <c:numRef>
              <c:f>Sheet1!$R$2:$R$5</c:f>
              <c:numCache>
                <c:formatCode>#,##0_);[Red]\(#,##0\)</c:formatCode>
                <c:ptCount val="4"/>
                <c:pt idx="0" formatCode="General">
                  <c:v>300</c:v>
                </c:pt>
                <c:pt idx="1">
                  <c:v>1070</c:v>
                </c:pt>
                <c:pt idx="2">
                  <c:v>2014</c:v>
                </c:pt>
                <c:pt idx="3" formatCode="#,##0">
                  <c:v>2700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86-4D12-8764-2308951FBA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732526992"/>
        <c:axId val="732522400"/>
      </c:barChart>
      <c:catAx>
        <c:axId val="73252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pPr>
            <a:endParaRPr lang="ja-JP"/>
          </a:p>
        </c:txPr>
        <c:crossAx val="732522400"/>
        <c:crosses val="autoZero"/>
        <c:auto val="1"/>
        <c:lblAlgn val="ctr"/>
        <c:lblOffset val="100"/>
        <c:noMultiLvlLbl val="0"/>
      </c:catAx>
      <c:valAx>
        <c:axId val="732522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32526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latin typeface="Meiryo UI" panose="020B0604030504040204" pitchFamily="50" charset="-128"/>
          <a:ea typeface="Meiryo UI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1E444-C606-C640-A64F-34D3C2E1A23F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93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E312A-4B62-BB4A-B2BC-433DF98E8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379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E312A-4B62-BB4A-B2BC-433DF98E854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409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50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26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15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976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817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1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6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55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09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13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16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5A3C1-E31F-6543-835B-8995CCEEB4CB}" type="datetimeFigureOut">
              <a:rPr kumimoji="1" lang="ja-JP" altLang="en-US" smtClean="0"/>
              <a:t>2018/7/25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43853-008F-D247-9F00-2764B06F07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69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4673" y="2283511"/>
            <a:ext cx="6036460" cy="6930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  <a:cs typeface="MS PMincho" charset="-128"/>
              </a:rPr>
              <a:t>　</a:t>
            </a:r>
            <a:r>
              <a:rPr lang="ja-JP" altLang="en-US" sz="1100" dirty="0">
                <a:latin typeface="+mn-ea"/>
                <a:cs typeface="MS PMincho" charset="-128"/>
              </a:rPr>
              <a:t>東芝テック株式会社（本社：東京都品川区、代表取締役社長：池田 隆之）が提供する「</a:t>
            </a:r>
            <a:r>
              <a:rPr lang="en-US" altLang="ja-JP" sz="1100" dirty="0" err="1" smtClean="0">
                <a:latin typeface="+mn-ea"/>
                <a:cs typeface="MS PMincho" charset="-128"/>
              </a:rPr>
              <a:t>SemiSelf</a:t>
            </a:r>
            <a:r>
              <a:rPr lang="en-US" altLang="ja-JP" sz="1100" dirty="0" smtClean="0">
                <a:latin typeface="+mn-ea"/>
                <a:cs typeface="MS PMincho" charset="-128"/>
              </a:rPr>
              <a:t/>
            </a:r>
            <a:br>
              <a:rPr lang="en-US" altLang="ja-JP" sz="1100" dirty="0" smtClean="0">
                <a:latin typeface="+mn-ea"/>
                <a:cs typeface="MS PMincho" charset="-128"/>
              </a:rPr>
            </a:br>
            <a:r>
              <a:rPr lang="ja-JP" altLang="en-US" sz="1100" dirty="0" smtClean="0">
                <a:latin typeface="+mn-ea"/>
                <a:cs typeface="MS PMincho" charset="-128"/>
              </a:rPr>
              <a:t>（</a:t>
            </a:r>
            <a:r>
              <a:rPr lang="ja-JP" altLang="en-US" sz="1100" dirty="0">
                <a:latin typeface="+mn-ea"/>
                <a:cs typeface="MS PMincho" charset="-128"/>
              </a:rPr>
              <a:t>セミセルフ）」の導入店舗数が、</a:t>
            </a:r>
            <a:r>
              <a:rPr lang="en-US" altLang="ja-JP" sz="1100" dirty="0">
                <a:latin typeface="+mn-ea"/>
                <a:cs typeface="MS PMincho" charset="-128"/>
              </a:rPr>
              <a:t>2,000</a:t>
            </a:r>
            <a:r>
              <a:rPr lang="ja-JP" altLang="en-US" sz="1100" dirty="0">
                <a:latin typeface="+mn-ea"/>
                <a:cs typeface="MS PMincho" charset="-128"/>
              </a:rPr>
              <a:t>店を突破しました（</a:t>
            </a:r>
            <a:r>
              <a:rPr lang="en-US" altLang="ja-JP" sz="1100" dirty="0">
                <a:latin typeface="+mn-ea"/>
                <a:cs typeface="MS PMincho" charset="-128"/>
              </a:rPr>
              <a:t>2018</a:t>
            </a:r>
            <a:r>
              <a:rPr lang="ja-JP" altLang="en-US" sz="1100" dirty="0">
                <a:latin typeface="+mn-ea"/>
                <a:cs typeface="MS PMincho" charset="-128"/>
              </a:rPr>
              <a:t>年</a:t>
            </a:r>
            <a:r>
              <a:rPr lang="en-US" altLang="ja-JP" sz="1100" dirty="0">
                <a:latin typeface="+mn-ea"/>
                <a:cs typeface="MS PMincho" charset="-128"/>
              </a:rPr>
              <a:t>6</a:t>
            </a:r>
            <a:r>
              <a:rPr lang="ja-JP" altLang="en-US" sz="1100" dirty="0">
                <a:latin typeface="+mn-ea"/>
                <a:cs typeface="MS PMincho" charset="-128"/>
              </a:rPr>
              <a:t>月末時点）</a:t>
            </a:r>
            <a:r>
              <a:rPr lang="ja-JP" altLang="en-US" sz="1100" dirty="0" smtClean="0">
                <a:latin typeface="+mn-ea"/>
                <a:cs typeface="MS PMincho" charset="-128"/>
              </a:rPr>
              <a:t>。昨年</a:t>
            </a:r>
            <a:r>
              <a:rPr lang="en-US" altLang="ja-JP" sz="1100" dirty="0" smtClean="0">
                <a:latin typeface="+mn-ea"/>
                <a:cs typeface="MS PMincho" charset="-128"/>
              </a:rPr>
              <a:t>6</a:t>
            </a:r>
            <a:r>
              <a:rPr lang="ja-JP" altLang="en-US" sz="1100" dirty="0" smtClean="0">
                <a:latin typeface="+mn-ea"/>
                <a:cs typeface="MS PMincho" charset="-128"/>
              </a:rPr>
              <a:t>月</a:t>
            </a:r>
            <a:r>
              <a:rPr lang="ja-JP" altLang="en-US" sz="1100" dirty="0">
                <a:latin typeface="+mn-ea"/>
                <a:cs typeface="MS PMincho" charset="-128"/>
              </a:rPr>
              <a:t>の</a:t>
            </a:r>
            <a:r>
              <a:rPr lang="en-US" altLang="ja-JP" sz="1100" dirty="0" smtClean="0">
                <a:latin typeface="+mn-ea"/>
                <a:cs typeface="MS PMincho" charset="-128"/>
              </a:rPr>
              <a:t>1,000</a:t>
            </a:r>
            <a:r>
              <a:rPr lang="ja-JP" altLang="en-US" sz="1100" dirty="0">
                <a:latin typeface="+mn-ea"/>
                <a:cs typeface="MS PMincho" charset="-128"/>
              </a:rPr>
              <a:t>店舗突破</a:t>
            </a:r>
            <a:r>
              <a:rPr lang="ja-JP" altLang="en-US" sz="1100" dirty="0" smtClean="0">
                <a:latin typeface="+mn-ea"/>
                <a:cs typeface="MS PMincho" charset="-128"/>
              </a:rPr>
              <a:t>から</a:t>
            </a:r>
            <a:r>
              <a:rPr lang="en-US" altLang="ja-JP" sz="1100" dirty="0">
                <a:latin typeface="+mn-ea"/>
                <a:cs typeface="MS PMincho" charset="-128"/>
              </a:rPr>
              <a:t>1</a:t>
            </a:r>
            <a:r>
              <a:rPr lang="ja-JP" altLang="en-US" sz="1100" dirty="0" smtClean="0">
                <a:latin typeface="+mn-ea"/>
                <a:cs typeface="MS PMincho" charset="-128"/>
              </a:rPr>
              <a:t>年でほぼ倍増となり、</a:t>
            </a:r>
            <a:r>
              <a:rPr lang="ja-JP" altLang="en-US" sz="1100" dirty="0">
                <a:latin typeface="+mn-ea"/>
                <a:cs typeface="MS PMincho" charset="-128"/>
              </a:rPr>
              <a:t>今後ますますの導入加速が見込まれます。</a:t>
            </a:r>
          </a:p>
          <a:p>
            <a:pPr>
              <a:spcAft>
                <a:spcPts val="0"/>
              </a:spcAft>
            </a:pPr>
            <a:endParaRPr lang="en-US" altLang="ja-JP" sz="1100" kern="100" dirty="0">
              <a:latin typeface="+mn-ea"/>
              <a:cs typeface="Courier New" panose="02070309020205020404" pitchFamily="49" charset="0"/>
            </a:endParaRPr>
          </a:p>
          <a:p>
            <a:r>
              <a:rPr lang="ja-JP" altLang="en-US" sz="1100" dirty="0">
                <a:latin typeface="+mn-ea"/>
                <a:cs typeface="MS PMincho" charset="-128"/>
              </a:rPr>
              <a:t>国内のスーパーマーケット（以下、</a:t>
            </a:r>
            <a:r>
              <a:rPr lang="en-US" altLang="ja-JP" sz="1100" dirty="0">
                <a:latin typeface="+mn-ea"/>
                <a:cs typeface="MS PMincho" charset="-128"/>
              </a:rPr>
              <a:t>SM</a:t>
            </a:r>
            <a:r>
              <a:rPr lang="ja-JP" altLang="en-US" sz="1100" dirty="0">
                <a:latin typeface="+mn-ea"/>
                <a:cs typeface="MS PMincho" charset="-128"/>
              </a:rPr>
              <a:t>）は人手不足が深刻であり</a:t>
            </a:r>
            <a:r>
              <a:rPr lang="ja-JP" altLang="en-US" sz="1100" dirty="0" smtClean="0">
                <a:latin typeface="+mn-ea"/>
                <a:cs typeface="MS PMincho" charset="-128"/>
              </a:rPr>
              <a:t>、チェッカー</a:t>
            </a:r>
            <a:r>
              <a:rPr lang="ja-JP" altLang="en-US" sz="1100" dirty="0">
                <a:latin typeface="+mn-ea"/>
                <a:cs typeface="MS PMincho" charset="-128"/>
              </a:rPr>
              <a:t>人員の確保が困難なケースも増えています</a:t>
            </a:r>
            <a:r>
              <a:rPr lang="ja-JP" altLang="en-US" sz="1100" dirty="0" smtClean="0">
                <a:latin typeface="+mn-ea"/>
                <a:cs typeface="MS PMincho" charset="-128"/>
              </a:rPr>
              <a:t>。こう</a:t>
            </a:r>
            <a:r>
              <a:rPr lang="ja-JP" altLang="en-US" sz="1100" dirty="0">
                <a:latin typeface="+mn-ea"/>
                <a:cs typeface="MS PMincho" charset="-128"/>
              </a:rPr>
              <a:t>した中、</a:t>
            </a:r>
            <a:r>
              <a:rPr lang="ja-JP" altLang="en-US" sz="1100" dirty="0" smtClean="0">
                <a:latin typeface="+mn-ea"/>
                <a:cs typeface="MS PMincho" charset="-128"/>
              </a:rPr>
              <a:t>セミセルフレジを</a:t>
            </a:r>
            <a:r>
              <a:rPr lang="ja-JP" altLang="en-US" sz="1100" dirty="0">
                <a:latin typeface="+mn-ea"/>
                <a:cs typeface="MS PMincho" charset="-128"/>
              </a:rPr>
              <a:t>導入</a:t>
            </a:r>
            <a:r>
              <a:rPr lang="ja-JP" altLang="en-US" sz="1100" dirty="0" smtClean="0">
                <a:latin typeface="+mn-ea"/>
                <a:cs typeface="MS PMincho" charset="-128"/>
              </a:rPr>
              <a:t>することに</a:t>
            </a:r>
            <a:r>
              <a:rPr lang="ja-JP" altLang="en-US" sz="1100" dirty="0" smtClean="0">
                <a:latin typeface="+mn-ea"/>
                <a:cs typeface="MS PMincho" charset="-128"/>
              </a:rPr>
              <a:t>より、お店側にとっては人</a:t>
            </a:r>
            <a:r>
              <a:rPr lang="ja-JP" altLang="en-US" sz="1100" dirty="0" smtClean="0">
                <a:latin typeface="+mn-ea"/>
                <a:cs typeface="MS PMincho" charset="-128"/>
              </a:rPr>
              <a:t>時効率</a:t>
            </a:r>
            <a:r>
              <a:rPr lang="ja-JP" altLang="en-US" sz="1100" dirty="0">
                <a:latin typeface="+mn-ea"/>
                <a:cs typeface="MS PMincho" charset="-128"/>
              </a:rPr>
              <a:t>の</a:t>
            </a:r>
            <a:r>
              <a:rPr lang="ja-JP" altLang="en-US" sz="1100" dirty="0" smtClean="0">
                <a:latin typeface="+mn-ea"/>
                <a:cs typeface="MS PMincho" charset="-128"/>
              </a:rPr>
              <a:t>向上、</a:t>
            </a:r>
            <a:r>
              <a:rPr lang="ja-JP" altLang="en-US" sz="1100" dirty="0">
                <a:latin typeface="+mn-ea"/>
                <a:cs typeface="MS PMincho" charset="-128"/>
              </a:rPr>
              <a:t>チェッカー</a:t>
            </a:r>
            <a:r>
              <a:rPr lang="ja-JP" altLang="en-US" sz="1100" dirty="0" smtClean="0">
                <a:latin typeface="+mn-ea"/>
                <a:cs typeface="MS PMincho" charset="-128"/>
              </a:rPr>
              <a:t>さんはマネーストレスから解放されます。</a:t>
            </a:r>
            <a:endParaRPr lang="ja-JP" altLang="en-US" sz="1100" dirty="0">
              <a:latin typeface="+mn-ea"/>
              <a:cs typeface="MS PMincho" charset="-128"/>
            </a:endParaRPr>
          </a:p>
          <a:p>
            <a:r>
              <a:rPr lang="ja-JP" altLang="en-US" sz="1100" dirty="0" smtClean="0">
                <a:latin typeface="+mn-ea"/>
                <a:cs typeface="MS PMincho" charset="-128"/>
              </a:rPr>
              <a:t>またお客</a:t>
            </a:r>
            <a:r>
              <a:rPr lang="ja-JP" altLang="en-US" sz="1100" dirty="0">
                <a:latin typeface="+mn-ea"/>
                <a:cs typeface="MS PMincho" charset="-128"/>
              </a:rPr>
              <a:t>様に</a:t>
            </a:r>
            <a:r>
              <a:rPr lang="ja-JP" altLang="en-US" sz="1100" dirty="0" smtClean="0">
                <a:latin typeface="+mn-ea"/>
                <a:cs typeface="MS PMincho" charset="-128"/>
              </a:rPr>
              <a:t>とっては、従来</a:t>
            </a:r>
            <a:r>
              <a:rPr lang="ja-JP" altLang="en-US" sz="1100" dirty="0">
                <a:latin typeface="+mn-ea"/>
                <a:cs typeface="MS PMincho" charset="-128"/>
              </a:rPr>
              <a:t>に比べレジ待ち時間を</a:t>
            </a:r>
            <a:r>
              <a:rPr lang="ja-JP" altLang="en-US" sz="1100" dirty="0" smtClean="0">
                <a:latin typeface="+mn-ea"/>
                <a:cs typeface="MS PMincho" charset="-128"/>
              </a:rPr>
              <a:t>短縮することが</a:t>
            </a:r>
            <a:r>
              <a:rPr lang="ja-JP" altLang="en-US" sz="1100" dirty="0">
                <a:latin typeface="+mn-ea"/>
                <a:cs typeface="MS PMincho" charset="-128"/>
              </a:rPr>
              <a:t>実現できます</a:t>
            </a:r>
            <a:r>
              <a:rPr lang="ja-JP" altLang="en-US" sz="1100" dirty="0" smtClean="0">
                <a:latin typeface="+mn-ea"/>
                <a:cs typeface="MS PMincho" charset="-128"/>
              </a:rPr>
              <a:t>。</a:t>
            </a:r>
            <a:endParaRPr lang="en-US" altLang="ja-JP" sz="1100" dirty="0" smtClean="0">
              <a:latin typeface="+mn-ea"/>
              <a:cs typeface="MS PMincho" charset="-128"/>
            </a:endParaRPr>
          </a:p>
          <a:p>
            <a:endParaRPr lang="en-US" altLang="ja-JP" sz="1100" dirty="0" smtClean="0">
              <a:latin typeface="+mn-ea"/>
              <a:cs typeface="MS PMincho" charset="-128"/>
            </a:endParaRPr>
          </a:p>
          <a:p>
            <a:r>
              <a:rPr lang="ja-JP" altLang="en-US" sz="1100" dirty="0" smtClean="0">
                <a:latin typeface="+mn-ea"/>
                <a:cs typeface="MS PMincho" charset="-128"/>
              </a:rPr>
              <a:t>東芝</a:t>
            </a:r>
            <a:r>
              <a:rPr lang="ja-JP" altLang="en-US" sz="1100" dirty="0">
                <a:latin typeface="+mn-ea"/>
                <a:cs typeface="MS PMincho" charset="-128"/>
              </a:rPr>
              <a:t>テックの</a:t>
            </a:r>
            <a:r>
              <a:rPr lang="ja-JP" altLang="en-US" sz="1100" dirty="0" smtClean="0">
                <a:latin typeface="+mn-ea"/>
                <a:cs typeface="MS PMincho" charset="-128"/>
              </a:rPr>
              <a:t>セミセルフレジは</a:t>
            </a:r>
            <a:r>
              <a:rPr lang="ja-JP" altLang="en-US" sz="1100" dirty="0" smtClean="0">
                <a:latin typeface="+mn-ea"/>
                <a:cs typeface="MS PMincho" charset="-128"/>
              </a:rPr>
              <a:t>①</a:t>
            </a:r>
            <a:r>
              <a:rPr lang="ja-JP" altLang="en-US" sz="1100" dirty="0">
                <a:latin typeface="+mn-ea"/>
                <a:cs typeface="MS PMincho" charset="-128"/>
              </a:rPr>
              <a:t>様々な決済手段の標準</a:t>
            </a:r>
            <a:r>
              <a:rPr lang="ja-JP" altLang="en-US" sz="1100" dirty="0" smtClean="0">
                <a:latin typeface="+mn-ea"/>
                <a:cs typeface="MS PMincho" charset="-128"/>
              </a:rPr>
              <a:t>対応、②</a:t>
            </a:r>
            <a:r>
              <a:rPr lang="ja-JP" altLang="en-US" sz="1100" dirty="0">
                <a:latin typeface="+mn-ea"/>
                <a:cs typeface="MS PMincho" charset="-128"/>
              </a:rPr>
              <a:t>消費者にとって使いやすい</a:t>
            </a:r>
            <a:r>
              <a:rPr lang="ja-JP" altLang="en-US" sz="1100" dirty="0" smtClean="0">
                <a:latin typeface="+mn-ea"/>
                <a:cs typeface="MS PMincho" charset="-128"/>
              </a:rPr>
              <a:t>デザイン、③</a:t>
            </a:r>
            <a:r>
              <a:rPr lang="ja-JP" altLang="en-US" sz="1100" dirty="0">
                <a:latin typeface="+mn-ea"/>
                <a:cs typeface="MS PMincho" charset="-128"/>
              </a:rPr>
              <a:t>豊富なセミセルフ導入ノウハウの</a:t>
            </a:r>
            <a:r>
              <a:rPr lang="ja-JP" altLang="en-US" sz="1100" dirty="0" smtClean="0">
                <a:latin typeface="+mn-ea"/>
                <a:cs typeface="MS PMincho" charset="-128"/>
              </a:rPr>
              <a:t>ご提供、と</a:t>
            </a:r>
            <a:r>
              <a:rPr lang="ja-JP" altLang="en-US" sz="1100" dirty="0">
                <a:latin typeface="+mn-ea"/>
                <a:cs typeface="MS PMincho" charset="-128"/>
              </a:rPr>
              <a:t>いった</a:t>
            </a:r>
            <a:r>
              <a:rPr lang="ja-JP" altLang="en-US" sz="1100" dirty="0" smtClean="0">
                <a:latin typeface="+mn-ea"/>
                <a:cs typeface="MS PMincho" charset="-128"/>
              </a:rPr>
              <a:t>点が各企業様に高く評価され、実験</a:t>
            </a:r>
            <a:r>
              <a:rPr lang="ja-JP" altLang="en-US" sz="1100" dirty="0">
                <a:latin typeface="+mn-ea"/>
                <a:cs typeface="MS PMincho" charset="-128"/>
              </a:rPr>
              <a:t>導入から</a:t>
            </a:r>
            <a:r>
              <a:rPr lang="ja-JP" altLang="en-US" sz="1100" dirty="0" smtClean="0">
                <a:latin typeface="+mn-ea"/>
                <a:cs typeface="MS PMincho" charset="-128"/>
              </a:rPr>
              <a:t>多店舗</a:t>
            </a:r>
            <a:r>
              <a:rPr lang="ja-JP" altLang="en-US" sz="1100" dirty="0">
                <a:latin typeface="+mn-ea"/>
                <a:cs typeface="MS PMincho" charset="-128"/>
              </a:rPr>
              <a:t>導入</a:t>
            </a:r>
            <a:r>
              <a:rPr lang="ja-JP" altLang="en-US" sz="1100" dirty="0" smtClean="0">
                <a:latin typeface="+mn-ea"/>
                <a:cs typeface="MS PMincho" charset="-128"/>
              </a:rPr>
              <a:t>に移行されるケースが増えています。</a:t>
            </a:r>
            <a:endParaRPr lang="ja-JP" altLang="en-US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endParaRPr lang="en-US" altLang="ja-JP" sz="1100" dirty="0">
              <a:latin typeface="+mn-ea"/>
              <a:cs typeface="MS PMincho" charset="-128"/>
            </a:endParaRPr>
          </a:p>
          <a:p>
            <a:pPr algn="just"/>
            <a:r>
              <a:rPr lang="ja-JP" altLang="en-US" sz="1200" b="1" kern="100" dirty="0">
                <a:latin typeface="+mn-ea"/>
                <a:cs typeface="Courier New" panose="02070309020205020404" pitchFamily="49" charset="0"/>
              </a:rPr>
              <a:t>＜</a:t>
            </a:r>
            <a:r>
              <a:rPr lang="en-US" altLang="ja-JP" sz="1200" b="1" kern="100" dirty="0">
                <a:latin typeface="+mn-ea"/>
                <a:cs typeface="Courier New" panose="02070309020205020404" pitchFamily="49" charset="0"/>
              </a:rPr>
              <a:t>POS</a:t>
            </a:r>
            <a:r>
              <a:rPr lang="ja-JP" altLang="en-US" sz="1200" b="1" kern="100" dirty="0">
                <a:latin typeface="+mn-ea"/>
                <a:cs typeface="Courier New" panose="02070309020205020404" pitchFamily="49" charset="0"/>
              </a:rPr>
              <a:t>シェア</a:t>
            </a:r>
            <a:r>
              <a:rPr lang="en-US" altLang="ja-JP" sz="1200" b="1" kern="100" dirty="0">
                <a:latin typeface="+mn-ea"/>
                <a:cs typeface="Courier New" panose="02070309020205020404" pitchFamily="49" charset="0"/>
              </a:rPr>
              <a:t>No.</a:t>
            </a:r>
            <a:r>
              <a:rPr lang="ja-JP" altLang="en-US" sz="1200" b="1" kern="100" dirty="0">
                <a:latin typeface="+mn-ea"/>
                <a:cs typeface="Courier New" panose="02070309020205020404" pitchFamily="49" charset="0"/>
              </a:rPr>
              <a:t>１</a:t>
            </a:r>
            <a:r>
              <a:rPr lang="ja-JP" altLang="ja-JP" sz="1200" kern="100" baseline="300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200" b="1" kern="100" dirty="0">
                <a:latin typeface="+mn-ea"/>
                <a:cs typeface="Courier New" panose="02070309020205020404" pitchFamily="49" charset="0"/>
              </a:rPr>
              <a:t>の東芝テックによる導入提案＞</a:t>
            </a:r>
            <a:endParaRPr lang="en-US" altLang="ja-JP" sz="1200" b="1" kern="100" dirty="0">
              <a:latin typeface="+mn-ea"/>
              <a:cs typeface="Courier New" panose="02070309020205020404" pitchFamily="49" charset="0"/>
            </a:endParaRPr>
          </a:p>
          <a:p>
            <a:pPr>
              <a:spcAft>
                <a:spcPts val="0"/>
              </a:spcAft>
            </a:pPr>
            <a:r>
              <a:rPr lang="ja-JP" altLang="en-US" sz="1100" kern="100" dirty="0">
                <a:latin typeface="+mn-ea"/>
                <a:cs typeface="Courier New" panose="02070309020205020404" pitchFamily="49" charset="0"/>
              </a:rPr>
              <a:t>・従来型レーンを残す場合のセミセルフレジとの台数の割合設定</a:t>
            </a:r>
            <a:endParaRPr lang="en-US" altLang="ja-JP" sz="1100" kern="100" dirty="0">
              <a:latin typeface="+mn-ea"/>
              <a:cs typeface="Courier New" panose="02070309020205020404" pitchFamily="49" charset="0"/>
            </a:endParaRPr>
          </a:p>
          <a:p>
            <a:pPr>
              <a:spcAft>
                <a:spcPts val="0"/>
              </a:spcAft>
            </a:pPr>
            <a:r>
              <a:rPr lang="ja-JP" altLang="en-US" sz="1100" kern="100" dirty="0">
                <a:latin typeface="+mn-ea"/>
                <a:cs typeface="Courier New" panose="02070309020205020404" pitchFamily="49" charset="0"/>
              </a:rPr>
              <a:t>・会計機への動線設計</a:t>
            </a:r>
            <a:endParaRPr lang="en-US" altLang="ja-JP" sz="1100" kern="100" dirty="0">
              <a:latin typeface="+mn-ea"/>
              <a:cs typeface="Courier New" panose="02070309020205020404" pitchFamily="49" charset="0"/>
            </a:endParaRPr>
          </a:p>
          <a:p>
            <a:pPr>
              <a:spcAft>
                <a:spcPts val="0"/>
              </a:spcAft>
            </a:pPr>
            <a:r>
              <a:rPr lang="ja-JP" altLang="en-US" sz="1100" kern="100" dirty="0">
                <a:latin typeface="+mn-ea"/>
                <a:cs typeface="Courier New" panose="02070309020205020404" pitchFamily="49" charset="0"/>
              </a:rPr>
              <a:t>・</a:t>
            </a:r>
            <a:r>
              <a:rPr lang="en-US" altLang="ja-JP" sz="1100" kern="100" dirty="0">
                <a:latin typeface="+mn-ea"/>
                <a:cs typeface="Courier New" panose="02070309020205020404" pitchFamily="49" charset="0"/>
              </a:rPr>
              <a:t>FAQ</a:t>
            </a:r>
            <a:r>
              <a:rPr lang="ja-JP" altLang="en-US" sz="1100" kern="100" dirty="0">
                <a:latin typeface="+mn-ea"/>
                <a:cs typeface="Courier New" panose="02070309020205020404" pitchFamily="49" charset="0"/>
              </a:rPr>
              <a:t>の整備などスムーズな導入支援　など</a:t>
            </a:r>
            <a:endParaRPr lang="en-US" altLang="ja-JP" sz="1100" kern="100" dirty="0">
              <a:latin typeface="+mn-ea"/>
              <a:cs typeface="Courier New" panose="02070309020205020404" pitchFamily="49" charset="0"/>
            </a:endParaRPr>
          </a:p>
          <a:p>
            <a:pPr algn="just">
              <a:spcAft>
                <a:spcPts val="0"/>
              </a:spcAft>
            </a:pPr>
            <a:endParaRPr lang="en-US" altLang="ja-JP" sz="1100" kern="100" baseline="300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100" kern="100" baseline="300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ja-JP" altLang="ja-JP" sz="1100" kern="100" baseline="300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en-US" altLang="ja-JP" sz="900" kern="100" dirty="0">
                <a:latin typeface="+mn-ea"/>
                <a:cs typeface="Times New Roman" panose="02020603050405020304" pitchFamily="18" charset="0"/>
              </a:rPr>
              <a:t>DSS</a:t>
            </a:r>
            <a:r>
              <a:rPr lang="ja-JP" altLang="ja-JP" sz="900" kern="100" dirty="0">
                <a:latin typeface="+mn-ea"/>
                <a:cs typeface="Times New Roman" panose="02020603050405020304" pitchFamily="18" charset="0"/>
              </a:rPr>
              <a:t>研究所「平成</a:t>
            </a:r>
            <a:r>
              <a:rPr lang="en-US" altLang="ja-JP" sz="900" kern="100" dirty="0">
                <a:latin typeface="+mn-ea"/>
                <a:cs typeface="Times New Roman" panose="02020603050405020304" pitchFamily="18" charset="0"/>
              </a:rPr>
              <a:t>28</a:t>
            </a:r>
            <a:r>
              <a:rPr lang="ja-JP" altLang="ja-JP" sz="900" kern="100" dirty="0">
                <a:latin typeface="+mn-ea"/>
                <a:cs typeface="Times New Roman" panose="02020603050405020304" pitchFamily="18" charset="0"/>
              </a:rPr>
              <a:t>年度</a:t>
            </a:r>
            <a:r>
              <a:rPr lang="en-US" altLang="ja-JP" sz="900" kern="100" dirty="0">
                <a:latin typeface="+mn-ea"/>
                <a:cs typeface="Times New Roman" panose="02020603050405020304" pitchFamily="18" charset="0"/>
              </a:rPr>
              <a:t>POS</a:t>
            </a:r>
            <a:r>
              <a:rPr lang="ja-JP" altLang="ja-JP" sz="900" kern="100" dirty="0">
                <a:latin typeface="+mn-ea"/>
                <a:cs typeface="Times New Roman" panose="02020603050405020304" pitchFamily="18" charset="0"/>
              </a:rPr>
              <a:t>システム販売状況調査（</a:t>
            </a:r>
            <a:r>
              <a:rPr lang="ja-JP" altLang="en-US" sz="900" kern="100" dirty="0">
                <a:latin typeface="+mn-ea"/>
                <a:cs typeface="Times New Roman" panose="02020603050405020304" pitchFamily="18" charset="0"/>
              </a:rPr>
              <a:t>端末台数</a:t>
            </a:r>
            <a:r>
              <a:rPr lang="ja-JP" altLang="ja-JP" sz="900" kern="100" dirty="0">
                <a:latin typeface="+mn-ea"/>
                <a:cs typeface="Times New Roman" panose="02020603050405020304" pitchFamily="18" charset="0"/>
              </a:rPr>
              <a:t>ベース）</a:t>
            </a:r>
            <a:r>
              <a:rPr lang="ja-JP" altLang="en-US" sz="900" kern="100" dirty="0">
                <a:latin typeface="+mn-ea"/>
                <a:cs typeface="Times New Roman" panose="02020603050405020304" pitchFamily="18" charset="0"/>
              </a:rPr>
              <a:t>」</a:t>
            </a:r>
            <a:endParaRPr lang="ja-JP" altLang="ja-JP" sz="900" kern="100" dirty="0">
              <a:latin typeface="+mn-ea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ja-JP" sz="1100" kern="100" dirty="0" smtClean="0">
              <a:latin typeface="+mn-ea"/>
              <a:cs typeface="Courier New" panose="02070309020205020404" pitchFamily="49" charset="0"/>
            </a:endParaRPr>
          </a:p>
          <a:p>
            <a:pPr>
              <a:spcAft>
                <a:spcPts val="0"/>
              </a:spcAft>
            </a:pPr>
            <a:endParaRPr lang="en-US" altLang="ja-JP" sz="1100" kern="100" dirty="0">
              <a:latin typeface="+mn-ea"/>
              <a:cs typeface="Courier New" panose="02070309020205020404" pitchFamily="49" charset="0"/>
            </a:endParaRPr>
          </a:p>
          <a:p>
            <a:r>
              <a:rPr lang="ja-JP" altLang="en-US" sz="1200" b="1" dirty="0" smtClean="0">
                <a:latin typeface="+mn-ea"/>
                <a:cs typeface="MS PMincho" charset="-128"/>
              </a:rPr>
              <a:t>＜今後</a:t>
            </a:r>
            <a:r>
              <a:rPr lang="ja-JP" altLang="en-US" sz="1200" b="1" dirty="0">
                <a:latin typeface="+mn-ea"/>
                <a:cs typeface="MS PMincho" charset="-128"/>
              </a:rPr>
              <a:t>の見通し＞</a:t>
            </a:r>
          </a:p>
          <a:p>
            <a:r>
              <a:rPr lang="ja-JP" altLang="en-US" sz="1200" dirty="0" smtClean="0">
                <a:latin typeface="+mn-ea"/>
                <a:cs typeface="MS PMincho" charset="-128"/>
              </a:rPr>
              <a:t>・</a:t>
            </a:r>
            <a:r>
              <a:rPr lang="en-US" altLang="ja-JP" sz="1200" dirty="0">
                <a:latin typeface="+mn-ea"/>
                <a:cs typeface="MS PMincho" charset="-128"/>
              </a:rPr>
              <a:t>2018</a:t>
            </a:r>
            <a:r>
              <a:rPr lang="ja-JP" altLang="en-US" sz="1200" dirty="0">
                <a:latin typeface="+mn-ea"/>
                <a:cs typeface="MS PMincho" charset="-128"/>
              </a:rPr>
              <a:t>年末には</a:t>
            </a:r>
            <a:r>
              <a:rPr lang="en-US" altLang="ja-JP" sz="1200" dirty="0" smtClean="0">
                <a:latin typeface="+mn-ea"/>
                <a:cs typeface="MS PMincho" charset="-128"/>
              </a:rPr>
              <a:t>2,700</a:t>
            </a:r>
            <a:r>
              <a:rPr lang="ja-JP" altLang="en-US" sz="1200" dirty="0">
                <a:latin typeface="+mn-ea"/>
                <a:cs typeface="MS PMincho" charset="-128"/>
              </a:rPr>
              <a:t>店舗を突破する見通し</a:t>
            </a:r>
            <a:endParaRPr lang="en-US" altLang="ja-JP" sz="1200" dirty="0">
              <a:latin typeface="+mn-ea"/>
              <a:cs typeface="MS PMincho" charset="-128"/>
            </a:endParaRPr>
          </a:p>
          <a:p>
            <a:r>
              <a:rPr lang="ja-JP" altLang="en-US" sz="1200" dirty="0">
                <a:latin typeface="+mn-ea"/>
                <a:cs typeface="MS PMincho" charset="-128"/>
              </a:rPr>
              <a:t>　</a:t>
            </a:r>
            <a:r>
              <a:rPr lang="en-US" altLang="ja-JP" sz="1000" dirty="0">
                <a:latin typeface="+mn-ea"/>
                <a:cs typeface="MS PMincho" charset="-128"/>
              </a:rPr>
              <a:t>※</a:t>
            </a:r>
            <a:r>
              <a:rPr lang="ja-JP" altLang="en-US" sz="1000" dirty="0">
                <a:latin typeface="+mn-ea"/>
                <a:cs typeface="MS PMincho" charset="-128"/>
              </a:rPr>
              <a:t>直近</a:t>
            </a:r>
            <a:r>
              <a:rPr lang="en-US" altLang="ja-JP" sz="1000" dirty="0">
                <a:latin typeface="+mn-ea"/>
                <a:cs typeface="MS PMincho" charset="-128"/>
              </a:rPr>
              <a:t>6</a:t>
            </a:r>
            <a:r>
              <a:rPr lang="ja-JP" altLang="en-US" sz="1000" dirty="0">
                <a:latin typeface="+mn-ea"/>
                <a:cs typeface="MS PMincho" charset="-128"/>
              </a:rPr>
              <a:t>か月と同じペースで導入が進んだ場合</a:t>
            </a:r>
          </a:p>
          <a:p>
            <a:endParaRPr lang="ja-JP" altLang="en-US" sz="1200" dirty="0">
              <a:latin typeface="+mn-ea"/>
              <a:cs typeface="MS PMincho" charset="-128"/>
            </a:endParaRPr>
          </a:p>
          <a:p>
            <a:endParaRPr lang="en-US" altLang="ja-JP" sz="1200" dirty="0">
              <a:latin typeface="+mn-ea"/>
              <a:cs typeface="MS PMincho" charset="-128"/>
            </a:endParaRPr>
          </a:p>
          <a:p>
            <a:endParaRPr lang="en-US" altLang="ja-JP" sz="1200" dirty="0">
              <a:latin typeface="+mn-ea"/>
              <a:cs typeface="MS PMincho" charset="-128"/>
            </a:endParaRPr>
          </a:p>
          <a:p>
            <a:endParaRPr lang="en-US" altLang="ja-JP" sz="1200" dirty="0">
              <a:latin typeface="+mn-ea"/>
              <a:cs typeface="MS PMincho" charset="-128"/>
            </a:endParaRPr>
          </a:p>
          <a:p>
            <a:endParaRPr lang="en-US" altLang="ja-JP" sz="12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Rectangle 411"/>
          <p:cNvSpPr>
            <a:spLocks noChangeArrowheads="1"/>
          </p:cNvSpPr>
          <p:nvPr/>
        </p:nvSpPr>
        <p:spPr bwMode="auto">
          <a:xfrm>
            <a:off x="3967027" y="863020"/>
            <a:ext cx="2972435" cy="98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indent="889000" algn="just">
              <a:spcAft>
                <a:spcPts val="0"/>
              </a:spcAft>
            </a:pPr>
            <a:r>
              <a:rPr lang="ja-JP" altLang="en-US" sz="900" dirty="0">
                <a:latin typeface="MS PMincho" charset="-128"/>
                <a:ea typeface="MS PMincho" charset="-128"/>
                <a:cs typeface="MS PMincho" charset="-128"/>
              </a:rPr>
              <a:t>　</a:t>
            </a:r>
            <a:r>
              <a:rPr lang="en-US" altLang="ja-JP" sz="900" dirty="0">
                <a:latin typeface="MS PMincho" charset="-128"/>
                <a:ea typeface="MS PMincho" charset="-128"/>
                <a:cs typeface="MS PMincho" charset="-128"/>
              </a:rPr>
              <a:t>2018</a:t>
            </a:r>
            <a:r>
              <a:rPr lang="ja-JP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年</a:t>
            </a:r>
            <a:r>
              <a:rPr lang="en-US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(</a:t>
            </a:r>
            <a:r>
              <a:rPr lang="ja-JP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平成</a:t>
            </a:r>
            <a:r>
              <a:rPr lang="en-US" altLang="ja-JP" sz="900" dirty="0">
                <a:latin typeface="MS PMincho" charset="-128"/>
                <a:ea typeface="MS PMincho" charset="-128"/>
                <a:cs typeface="MS PMincho" charset="-128"/>
              </a:rPr>
              <a:t>30</a:t>
            </a:r>
            <a:r>
              <a:rPr lang="ja-JP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年</a:t>
            </a:r>
            <a:r>
              <a:rPr lang="en-US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)</a:t>
            </a:r>
            <a:r>
              <a:rPr lang="ja-JP" altLang="en-US" sz="900" dirty="0">
                <a:latin typeface="MS PMincho" charset="-128"/>
                <a:ea typeface="MS PMincho" charset="-128"/>
                <a:cs typeface="MS PMincho" charset="-128"/>
              </a:rPr>
              <a:t>　</a:t>
            </a:r>
            <a:r>
              <a:rPr lang="en-US" altLang="ja-JP" sz="900" dirty="0">
                <a:latin typeface="MS PMincho" charset="-128"/>
                <a:ea typeface="MS PMincho" charset="-128"/>
                <a:cs typeface="MS PMincho" charset="-128"/>
              </a:rPr>
              <a:t>7</a:t>
            </a:r>
            <a:r>
              <a:rPr lang="ja-JP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月</a:t>
            </a:r>
            <a:r>
              <a:rPr lang="en-US" altLang="ja-JP" sz="900" dirty="0">
                <a:latin typeface="MS PMincho" charset="-128"/>
                <a:ea typeface="MS PMincho" charset="-128"/>
                <a:cs typeface="MS PMincho" charset="-128"/>
              </a:rPr>
              <a:t>25</a:t>
            </a:r>
            <a:r>
              <a:rPr lang="ja-JP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日</a:t>
            </a:r>
            <a:endParaRPr lang="en-US" altLang="ja-JP" sz="900" dirty="0">
              <a:effectLst/>
              <a:latin typeface="MS PMincho" charset="-128"/>
              <a:ea typeface="MS PMincho" charset="-128"/>
              <a:cs typeface="MS PMincho" charset="-128"/>
            </a:endParaRPr>
          </a:p>
          <a:p>
            <a:pPr indent="889000" algn="just">
              <a:spcAft>
                <a:spcPts val="0"/>
              </a:spcAft>
            </a:pPr>
            <a:endParaRPr lang="en-US" altLang="ja-JP" sz="900" dirty="0">
              <a:latin typeface="MS PMincho" charset="-128"/>
              <a:ea typeface="MS PMincho" charset="-128"/>
              <a:cs typeface="MS PMincho" charset="-128"/>
            </a:endParaRPr>
          </a:p>
          <a:p>
            <a:pPr indent="889000" algn="just">
              <a:spcAft>
                <a:spcPts val="0"/>
              </a:spcAft>
            </a:pPr>
            <a:endParaRPr lang="en-US" altLang="ja-JP" sz="900" dirty="0">
              <a:effectLst/>
              <a:latin typeface="MS PMincho" charset="-128"/>
              <a:ea typeface="MS PMincho" charset="-128"/>
              <a:cs typeface="MS PMincho" charset="-128"/>
            </a:endParaRPr>
          </a:p>
          <a:p>
            <a:pPr indent="889000" algn="just">
              <a:spcAft>
                <a:spcPts val="0"/>
              </a:spcAft>
            </a:pPr>
            <a:endParaRPr lang="ja-JP" sz="900" dirty="0">
              <a:effectLst/>
              <a:latin typeface="MS PMincho" charset="-128"/>
              <a:ea typeface="MS PMincho" charset="-128"/>
              <a:cs typeface="MS PMincho" charset="-128"/>
            </a:endParaRPr>
          </a:p>
          <a:p>
            <a:pPr indent="381000" algn="just">
              <a:spcAft>
                <a:spcPts val="0"/>
              </a:spcAft>
            </a:pPr>
            <a:r>
              <a:rPr lang="zh-TW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〒</a:t>
            </a:r>
            <a:r>
              <a:rPr lang="en-US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141-8562 </a:t>
            </a:r>
            <a:r>
              <a:rPr lang="zh-TW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東京都品川区</a:t>
            </a:r>
            <a:r>
              <a:rPr lang="ja-JP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大崎</a:t>
            </a:r>
            <a:r>
              <a:rPr lang="en-US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1-11-1</a:t>
            </a:r>
            <a:endParaRPr lang="ja-JP" sz="900" dirty="0">
              <a:effectLst/>
              <a:latin typeface="MS PMincho" charset="-128"/>
              <a:ea typeface="MS PMincho" charset="-128"/>
              <a:cs typeface="MS PMincho" charset="-128"/>
            </a:endParaRPr>
          </a:p>
          <a:p>
            <a:pPr indent="635000" algn="just">
              <a:spcAft>
                <a:spcPts val="0"/>
              </a:spcAft>
            </a:pPr>
            <a:r>
              <a:rPr lang="en-US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URL</a:t>
            </a:r>
            <a:r>
              <a:rPr lang="ja-JP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：</a:t>
            </a:r>
            <a:r>
              <a:rPr lang="en-US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 http://</a:t>
            </a:r>
            <a:r>
              <a:rPr lang="en-US" sz="900" dirty="0" err="1">
                <a:effectLst/>
                <a:latin typeface="MS PMincho" charset="-128"/>
                <a:ea typeface="MS PMincho" charset="-128"/>
                <a:cs typeface="MS PMincho" charset="-128"/>
              </a:rPr>
              <a:t>www.toshibatec.co.jp</a:t>
            </a:r>
            <a:r>
              <a:rPr lang="en-US" sz="900" dirty="0">
                <a:effectLst/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sz="900" dirty="0"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pic>
        <p:nvPicPr>
          <p:cNvPr id="7" name="図 6" descr="company_logo_j_1000px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6" b="20008"/>
          <a:stretch/>
        </p:blipFill>
        <p:spPr bwMode="auto">
          <a:xfrm>
            <a:off x="4277998" y="1048566"/>
            <a:ext cx="2223135" cy="320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 descr="T_03_01_Rd_Wh_10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89" y="143618"/>
            <a:ext cx="1799386" cy="57862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389"/>
          <p:cNvSpPr>
            <a:spLocks noChangeArrowheads="1"/>
          </p:cNvSpPr>
          <p:nvPr/>
        </p:nvSpPr>
        <p:spPr bwMode="auto">
          <a:xfrm>
            <a:off x="3549869" y="475568"/>
            <a:ext cx="2875280" cy="23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indent="1295400" algn="r">
              <a:lnSpc>
                <a:spcPts val="1800"/>
              </a:lnSpc>
              <a:spcAft>
                <a:spcPts val="0"/>
              </a:spcAft>
            </a:pPr>
            <a:r>
              <a:rPr lang="en-US" altLang="ja-JP" sz="1400" b="1" dirty="0" smtClean="0">
                <a:effectLst/>
                <a:latin typeface="Arial" charset="0"/>
                <a:ea typeface="HGｺﾞｼｯｸE" charset="-128"/>
                <a:cs typeface="Times New Roman" charset="0"/>
              </a:rPr>
              <a:t>Information</a:t>
            </a:r>
            <a:endParaRPr lang="ja-JP" sz="1400" dirty="0">
              <a:effectLst/>
              <a:latin typeface="ＭＳ ゴシック" charset="-128"/>
              <a:cs typeface="Times New Roman" charset="0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B0432-F706-F64B-82FF-EA9B7015299E}"/>
              </a:ext>
            </a:extLst>
          </p:cNvPr>
          <p:cNvSpPr/>
          <p:nvPr/>
        </p:nvSpPr>
        <p:spPr>
          <a:xfrm>
            <a:off x="504190" y="7415510"/>
            <a:ext cx="592095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endParaRPr lang="en-US" altLang="ja-JP" sz="105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lang="en-US" altLang="ja-JP" sz="105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lang="ja-JP" altLang="en-US" sz="105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BBD6088-2C59-1745-973B-7BCC0F96FDE0}"/>
              </a:ext>
            </a:extLst>
          </p:cNvPr>
          <p:cNvCxnSpPr/>
          <p:nvPr/>
        </p:nvCxnSpPr>
        <p:spPr>
          <a:xfrm>
            <a:off x="0" y="816678"/>
            <a:ext cx="68580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E9A7E7-6839-492B-AAD0-FF8963D0DA51}"/>
              </a:ext>
            </a:extLst>
          </p:cNvPr>
          <p:cNvSpPr/>
          <p:nvPr/>
        </p:nvSpPr>
        <p:spPr>
          <a:xfrm>
            <a:off x="388689" y="1801144"/>
            <a:ext cx="6036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dirty="0"/>
              <a:t>　</a:t>
            </a:r>
            <a:r>
              <a:rPr lang="ja-JP" altLang="en-US" sz="1600" b="1" dirty="0">
                <a:solidFill>
                  <a:srgbClr val="FF0000"/>
                </a:solidFill>
              </a:rPr>
              <a:t>セミセルフレジの導入店舗数、東芝テック単独で</a:t>
            </a:r>
            <a:r>
              <a:rPr lang="en-US" altLang="ja-JP" sz="1600" b="1">
                <a:solidFill>
                  <a:srgbClr val="FF0000"/>
                </a:solidFill>
              </a:rPr>
              <a:t>2,000</a:t>
            </a:r>
            <a:r>
              <a:rPr lang="ja-JP" altLang="en-US" sz="1600" b="1" dirty="0">
                <a:solidFill>
                  <a:srgbClr val="FF0000"/>
                </a:solidFill>
              </a:rPr>
              <a:t>店舗突破</a:t>
            </a:r>
            <a:r>
              <a:rPr lang="ja-JP" altLang="ja-JP" sz="1600" b="1" dirty="0">
                <a:solidFill>
                  <a:srgbClr val="FF0000"/>
                </a:solidFill>
              </a:rPr>
              <a:t>！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C0FE6834-75F5-4485-BE56-ECE57F3B7FF5}"/>
              </a:ext>
            </a:extLst>
          </p:cNvPr>
          <p:cNvSpPr/>
          <p:nvPr/>
        </p:nvSpPr>
        <p:spPr>
          <a:xfrm>
            <a:off x="512906" y="1766261"/>
            <a:ext cx="5956405" cy="42281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DACA26D-C9AA-47D4-8E76-A205506AF4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764" y="931865"/>
            <a:ext cx="2062911" cy="77197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D31F87E-CE9F-4CE4-B5A4-2D6C6CBC7626}"/>
              </a:ext>
            </a:extLst>
          </p:cNvPr>
          <p:cNvSpPr txBox="1"/>
          <p:nvPr/>
        </p:nvSpPr>
        <p:spPr>
          <a:xfrm>
            <a:off x="467363" y="8640301"/>
            <a:ext cx="6054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 dirty="0">
                <a:latin typeface="+mj-ea"/>
                <a:cs typeface="MS PMincho" charset="-128"/>
              </a:rPr>
              <a:t>分担型チェックアウトシステム「</a:t>
            </a:r>
            <a:r>
              <a:rPr lang="en-US" altLang="ja-JP" sz="1000" b="1" dirty="0" err="1">
                <a:latin typeface="+mj-ea"/>
                <a:cs typeface="MS PMincho" charset="-128"/>
              </a:rPr>
              <a:t>SemiSelf</a:t>
            </a:r>
            <a:r>
              <a:rPr lang="ja-JP" altLang="en-US" sz="1000" b="1" dirty="0" smtClean="0">
                <a:latin typeface="+mj-ea"/>
                <a:cs typeface="MS PMincho" charset="-128"/>
              </a:rPr>
              <a:t>」（セミセルフ）の</a:t>
            </a:r>
            <a:r>
              <a:rPr lang="ja-JP" altLang="en-US" sz="1000" b="1" dirty="0">
                <a:latin typeface="+mj-ea"/>
                <a:cs typeface="MS PMincho" charset="-128"/>
              </a:rPr>
              <a:t>詳細はこちら　</a:t>
            </a:r>
            <a:r>
              <a:rPr lang="en-US" altLang="ja-JP" sz="1000" dirty="0">
                <a:latin typeface="+mj-ea"/>
                <a:cs typeface="MS PMincho" charset="-128"/>
              </a:rPr>
              <a:t>http://www.toshibatec.co.jp/products/semiself_ss900.html</a:t>
            </a:r>
            <a:endParaRPr kumimoji="1" lang="ja-JP" altLang="en-US" sz="105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C41B908-4B6F-4D06-8D9C-70C0426B49A1}"/>
              </a:ext>
            </a:extLst>
          </p:cNvPr>
          <p:cNvSpPr txBox="1"/>
          <p:nvPr/>
        </p:nvSpPr>
        <p:spPr>
          <a:xfrm>
            <a:off x="1388182" y="9058999"/>
            <a:ext cx="408163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u="sng" dirty="0">
                <a:latin typeface="MS PMincho" charset="-128"/>
                <a:ea typeface="MS PMincho" charset="-128"/>
                <a:cs typeface="MS PMincho" charset="-128"/>
              </a:rPr>
              <a:t>本件に関する報道関係者のお問い合わせ先</a:t>
            </a:r>
            <a:endParaRPr lang="en-US" altLang="ja-JP" sz="1050" u="sng" dirty="0">
              <a:latin typeface="MS PMincho" charset="-128"/>
              <a:ea typeface="MS PMincho" charset="-128"/>
              <a:cs typeface="MS PMincho" charset="-128"/>
            </a:endParaRPr>
          </a:p>
          <a:p>
            <a:pPr algn="ctr"/>
            <a:endParaRPr lang="en-US" altLang="ja-JP" sz="500" dirty="0">
              <a:latin typeface="MS PMincho" charset="-128"/>
              <a:ea typeface="MS PMincho" charset="-128"/>
              <a:cs typeface="MS PMincho" charset="-128"/>
            </a:endParaRPr>
          </a:p>
          <a:p>
            <a:pPr algn="ctr"/>
            <a:r>
              <a:rPr lang="ja-JP" altLang="en-US" sz="1050" dirty="0">
                <a:latin typeface="MS PMincho" charset="-128"/>
                <a:ea typeface="MS PMincho" charset="-128"/>
                <a:cs typeface="MS PMincho" charset="-128"/>
              </a:rPr>
              <a:t>東芝テック株式会社　　</a:t>
            </a:r>
            <a:r>
              <a:rPr lang="ja-JP" altLang="en-US" sz="1050" dirty="0" smtClean="0">
                <a:latin typeface="MS PMincho" charset="-128"/>
                <a:ea typeface="MS PMincho" charset="-128"/>
                <a:cs typeface="MS PMincho" charset="-128"/>
              </a:rPr>
              <a:t>リテール・ソリューション事業本部 </a:t>
            </a:r>
            <a:endParaRPr lang="en-US" altLang="ja-JP" sz="1050" dirty="0" smtClean="0">
              <a:latin typeface="MS PMincho" charset="-128"/>
              <a:ea typeface="MS PMincho" charset="-128"/>
              <a:cs typeface="MS PMincho" charset="-128"/>
            </a:endParaRPr>
          </a:p>
          <a:p>
            <a:pPr algn="ctr"/>
            <a:r>
              <a:rPr lang="ja-JP" altLang="en-US" sz="1050" dirty="0" smtClean="0">
                <a:latin typeface="MS PMincho" charset="-128"/>
                <a:ea typeface="MS PMincho" charset="-128"/>
                <a:cs typeface="MS PMincho" charset="-128"/>
              </a:rPr>
              <a:t>商品・マーケティング統括部　　量販</a:t>
            </a:r>
            <a:r>
              <a:rPr lang="ja-JP" altLang="en-US" sz="1050" dirty="0">
                <a:latin typeface="MS PMincho" charset="-128"/>
                <a:ea typeface="MS PMincho" charset="-128"/>
                <a:cs typeface="MS PMincho" charset="-128"/>
              </a:rPr>
              <a:t>ソリューション商品部　</a:t>
            </a:r>
          </a:p>
          <a:p>
            <a:pPr algn="ctr"/>
            <a:r>
              <a:rPr lang="ja-JP" altLang="en-US" sz="1050" dirty="0">
                <a:latin typeface="MS PMincho" charset="-128"/>
                <a:ea typeface="MS PMincho" charset="-128"/>
                <a:cs typeface="MS PMincho" charset="-128"/>
              </a:rPr>
              <a:t>ＴＥＬ　０３（６８３０</a:t>
            </a:r>
            <a:r>
              <a:rPr lang="ja-JP" altLang="en-US" sz="1050" dirty="0" smtClean="0">
                <a:latin typeface="MS PMincho" charset="-128"/>
                <a:ea typeface="MS PMincho" charset="-128"/>
                <a:cs typeface="MS PMincho" charset="-128"/>
              </a:rPr>
              <a:t>）９２９５</a:t>
            </a:r>
            <a:r>
              <a:rPr lang="ja-JP" altLang="en-US" sz="1050" dirty="0">
                <a:latin typeface="MS PMincho" charset="-128"/>
                <a:ea typeface="MS PMincho" charset="-128"/>
                <a:cs typeface="MS PMincho" charset="-128"/>
              </a:rPr>
              <a:t>　　　</a:t>
            </a:r>
            <a:r>
              <a:rPr lang="en-US" altLang="ja-JP" sz="1050" dirty="0">
                <a:latin typeface="MS PMincho" charset="-128"/>
                <a:ea typeface="MS PMincho" charset="-128"/>
                <a:cs typeface="MS PMincho" charset="-128"/>
              </a:rPr>
              <a:t>URL:http://</a:t>
            </a:r>
            <a:r>
              <a:rPr lang="en-US" altLang="ja-JP" sz="1050" dirty="0" err="1">
                <a:latin typeface="MS PMincho" charset="-128"/>
                <a:ea typeface="MS PMincho" charset="-128"/>
                <a:cs typeface="MS PMincho" charset="-128"/>
              </a:rPr>
              <a:t>www.toshibatec.co.jp</a:t>
            </a:r>
            <a:r>
              <a:rPr lang="en-US" altLang="ja-JP" sz="1050" dirty="0"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altLang="en-US" sz="105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79D409B3-63AC-3A48-908A-63007634DE29}"/>
              </a:ext>
            </a:extLst>
          </p:cNvPr>
          <p:cNvCxnSpPr/>
          <p:nvPr/>
        </p:nvCxnSpPr>
        <p:spPr>
          <a:xfrm>
            <a:off x="-9036" y="9030277"/>
            <a:ext cx="68580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図 8" descr="スクリーンショット が含まれている画像&#10;&#10;高い精度で生成された説明">
            <a:extLst>
              <a:ext uri="{FF2B5EF4-FFF2-40B4-BE49-F238E27FC236}">
                <a16:creationId xmlns:a16="http://schemas.microsoft.com/office/drawing/2014/main" id="{FB6F6304-01FB-4915-99E5-7D67D3B795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140" y="4587543"/>
            <a:ext cx="3323579" cy="1710734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CA718A0-1759-4F9D-84E8-F7CCB7AD2DD2}"/>
              </a:ext>
            </a:extLst>
          </p:cNvPr>
          <p:cNvSpPr txBox="1"/>
          <p:nvPr/>
        </p:nvSpPr>
        <p:spPr>
          <a:xfrm>
            <a:off x="3826352" y="4646581"/>
            <a:ext cx="2628174" cy="16389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  <a:cs typeface="MS PMincho" charset="-128"/>
              </a:rPr>
              <a:t>　　＜セミセルフレジ導入のメリット＞</a:t>
            </a:r>
            <a:endParaRPr lang="en-US" altLang="ja-JP" sz="1200" b="1" dirty="0">
              <a:latin typeface="+mn-ea"/>
              <a:cs typeface="MS PMincho" charset="-128"/>
            </a:endParaRPr>
          </a:p>
          <a:p>
            <a:endParaRPr lang="en-US" altLang="ja-JP" sz="1050" dirty="0">
              <a:latin typeface="+mn-ea"/>
              <a:cs typeface="MS PMincho" charset="-128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+mn-ea"/>
                <a:cs typeface="MS PMincho" charset="-128"/>
              </a:rPr>
              <a:t>投資</a:t>
            </a:r>
            <a:r>
              <a:rPr lang="ja-JP" altLang="en-US" sz="1050" dirty="0">
                <a:latin typeface="+mn-ea"/>
                <a:cs typeface="MS PMincho" charset="-128"/>
              </a:rPr>
              <a:t>に見合う生産性の向上</a:t>
            </a:r>
            <a:r>
              <a:rPr lang="ja-JP" altLang="en-US" sz="1050" dirty="0" smtClean="0">
                <a:latin typeface="+mn-ea"/>
                <a:cs typeface="MS PMincho" charset="-128"/>
              </a:rPr>
              <a:t>、人手不足対策</a:t>
            </a:r>
            <a:r>
              <a:rPr lang="ja-JP" altLang="en-US" sz="1050" dirty="0">
                <a:latin typeface="+mn-ea"/>
                <a:cs typeface="MS PMincho" charset="-128"/>
              </a:rPr>
              <a:t>効果</a:t>
            </a:r>
            <a:endParaRPr lang="en-US" altLang="ja-JP" sz="1050" dirty="0">
              <a:latin typeface="+mn-ea"/>
              <a:cs typeface="MS PMincho" charset="-128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+mn-ea"/>
                <a:cs typeface="MS PMincho" charset="-128"/>
              </a:rPr>
              <a:t>従業員</a:t>
            </a:r>
            <a:r>
              <a:rPr lang="ja-JP" altLang="en-US" sz="1050" dirty="0">
                <a:latin typeface="+mn-ea"/>
                <a:cs typeface="MS PMincho" charset="-128"/>
              </a:rPr>
              <a:t>の作業負担軽減と金銭の</a:t>
            </a:r>
            <a:r>
              <a:rPr lang="ja-JP" altLang="en-US" sz="1050" dirty="0" smtClean="0">
                <a:latin typeface="+mn-ea"/>
                <a:cs typeface="MS PMincho" charset="-128"/>
              </a:rPr>
              <a:t>取り扱いを</a:t>
            </a:r>
            <a:r>
              <a:rPr lang="ja-JP" altLang="en-US" sz="1050" dirty="0">
                <a:latin typeface="+mn-ea"/>
                <a:cs typeface="MS PMincho" charset="-128"/>
              </a:rPr>
              <a:t>無くすことによる安心感のアップ</a:t>
            </a:r>
            <a:endParaRPr lang="en-US" altLang="ja-JP" sz="1050" dirty="0">
              <a:latin typeface="+mn-ea"/>
              <a:cs typeface="MS PMincho" charset="-128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1050" dirty="0" smtClean="0">
                <a:latin typeface="+mn-ea"/>
                <a:cs typeface="MS PMincho" charset="-128"/>
              </a:rPr>
              <a:t> </a:t>
            </a:r>
            <a:r>
              <a:rPr lang="ja-JP" altLang="en-US" sz="1050" dirty="0">
                <a:latin typeface="+mn-ea"/>
                <a:cs typeface="MS PMincho" charset="-128"/>
              </a:rPr>
              <a:t>「レジ待ち」改善による</a:t>
            </a:r>
            <a:r>
              <a:rPr lang="ja-JP" altLang="en-US" sz="1050" dirty="0" smtClean="0">
                <a:latin typeface="+mn-ea"/>
                <a:cs typeface="MS PMincho" charset="-128"/>
              </a:rPr>
              <a:t>、買物客の満足度向上</a:t>
            </a:r>
            <a:endParaRPr lang="en-US" altLang="ja-JP" sz="1050" dirty="0">
              <a:latin typeface="+mn-ea"/>
              <a:cs typeface="MS PMincho" charset="-128"/>
            </a:endParaRPr>
          </a:p>
        </p:txBody>
      </p:sp>
      <p:graphicFrame>
        <p:nvGraphicFramePr>
          <p:cNvPr id="26" name="グラフ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2073676"/>
              </p:ext>
            </p:extLst>
          </p:nvPr>
        </p:nvGraphicFramePr>
        <p:xfrm>
          <a:off x="4067175" y="6874276"/>
          <a:ext cx="2433958" cy="2194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7" name="テキスト ボックス 26"/>
          <p:cNvSpPr txBox="1"/>
          <p:nvPr/>
        </p:nvSpPr>
        <p:spPr>
          <a:xfrm>
            <a:off x="4646047" y="7581030"/>
            <a:ext cx="73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 smtClean="0"/>
              <a:t>1,000</a:t>
            </a:r>
            <a:r>
              <a:rPr kumimoji="1" lang="ja-JP" altLang="en-US" sz="1000" dirty="0" smtClean="0"/>
              <a:t>店舗</a:t>
            </a:r>
            <a:r>
              <a:rPr kumimoji="1" lang="en-US" altLang="ja-JP" sz="1000" dirty="0" smtClean="0"/>
              <a:t/>
            </a:r>
            <a:br>
              <a:rPr kumimoji="1" lang="en-US" altLang="ja-JP" sz="1000" dirty="0" smtClean="0"/>
            </a:br>
            <a:r>
              <a:rPr kumimoji="1" lang="ja-JP" altLang="en-US" sz="1000" dirty="0" smtClean="0"/>
              <a:t>突破</a:t>
            </a:r>
            <a:endParaRPr kumimoji="1" lang="ja-JP" altLang="en-US" sz="1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74621" y="7097211"/>
            <a:ext cx="758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/>
              <a:t>2</a:t>
            </a:r>
            <a:r>
              <a:rPr kumimoji="1" lang="en-US" altLang="ja-JP" sz="1000" dirty="0" smtClean="0"/>
              <a:t>,000</a:t>
            </a:r>
            <a:r>
              <a:rPr kumimoji="1" lang="ja-JP" altLang="en-US" sz="1000" dirty="0" smtClean="0"/>
              <a:t>店舗</a:t>
            </a:r>
            <a:r>
              <a:rPr kumimoji="1" lang="en-US" altLang="ja-JP" sz="1000" dirty="0" smtClean="0"/>
              <a:t/>
            </a:r>
            <a:br>
              <a:rPr kumimoji="1" lang="en-US" altLang="ja-JP" sz="1000" dirty="0" smtClean="0"/>
            </a:br>
            <a:r>
              <a:rPr kumimoji="1" lang="ja-JP" altLang="en-US" sz="1000" dirty="0" smtClean="0"/>
              <a:t>突破</a:t>
            </a:r>
            <a:endParaRPr kumimoji="1" lang="ja-JP" altLang="en-US" sz="10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768668" y="6841693"/>
            <a:ext cx="7360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 smtClean="0"/>
              <a:t>2</a:t>
            </a:r>
            <a:r>
              <a:rPr kumimoji="1" lang="en-US" altLang="ja-JP" sz="1000" dirty="0" smtClean="0"/>
              <a:t>,700</a:t>
            </a:r>
            <a:r>
              <a:rPr kumimoji="1" lang="ja-JP" altLang="en-US" sz="1000" dirty="0" smtClean="0"/>
              <a:t>店舗</a:t>
            </a:r>
            <a:endParaRPr kumimoji="1" lang="ja-JP" altLang="en-US" sz="1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533875" y="6482803"/>
            <a:ext cx="1116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導入店舗数は</a:t>
            </a:r>
            <a:r>
              <a:rPr kumimoji="1" lang="en-US" altLang="ja-JP" sz="1200" b="1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1200" b="1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1200" b="1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200" b="1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年で約</a:t>
            </a:r>
            <a:r>
              <a:rPr kumimoji="1" lang="en-US" altLang="ja-JP" sz="1200" b="1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b="1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倍に</a:t>
            </a:r>
            <a:endParaRPr kumimoji="1" lang="ja-JP" altLang="en-US" sz="1200" b="1" dirty="0">
              <a:solidFill>
                <a:srgbClr val="FF5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4611001" y="6801953"/>
            <a:ext cx="655346" cy="634077"/>
            <a:chOff x="4872253" y="6352010"/>
            <a:chExt cx="655346" cy="634077"/>
          </a:xfrm>
        </p:grpSpPr>
        <p:sp>
          <p:nvSpPr>
            <p:cNvPr id="38" name="二等辺三角形 37"/>
            <p:cNvSpPr/>
            <p:nvPr/>
          </p:nvSpPr>
          <p:spPr>
            <a:xfrm rot="3143010">
              <a:off x="5159160" y="6543304"/>
              <a:ext cx="559734" cy="177145"/>
            </a:xfrm>
            <a:prstGeom prst="triangl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二等辺三角形 38"/>
            <p:cNvSpPr/>
            <p:nvPr/>
          </p:nvSpPr>
          <p:spPr>
            <a:xfrm rot="3143010" flipV="1">
              <a:off x="4992346" y="6560265"/>
              <a:ext cx="305729" cy="545915"/>
            </a:xfrm>
            <a:prstGeom prst="triangl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810059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</TotalTime>
  <Words>34</Words>
  <Application>Microsoft Office PowerPoint</Application>
  <PresentationFormat>A4 210 x 297 mm</PresentationFormat>
  <Paragraphs>57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4" baseType="lpstr">
      <vt:lpstr>HGｺﾞｼｯｸE</vt:lpstr>
      <vt:lpstr>Meiryo UI</vt:lpstr>
      <vt:lpstr>ＭＳ Ｐゴシック</vt:lpstr>
      <vt:lpstr>MS PMincho</vt:lpstr>
      <vt:lpstr>MS PMincho</vt:lpstr>
      <vt:lpstr>ＭＳ ゴシック</vt:lpstr>
      <vt:lpstr>游ゴシック</vt:lpstr>
      <vt:lpstr>游明朝</vt:lpstr>
      <vt:lpstr>Arial</vt:lpstr>
      <vt:lpstr>Calibri</vt:lpstr>
      <vt:lpstr>Courier New</vt:lpstr>
      <vt:lpstr>Times New Roman</vt:lpstr>
      <vt:lpstr>ホワイト</vt:lpstr>
      <vt:lpstr>PowerPoint プレゼンテーション</vt:lpstr>
    </vt:vector>
  </TitlesOfParts>
  <Company>（株）アール・アイ・シー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河波 昌美</dc:creator>
  <cp:lastModifiedBy>三野　穂高</cp:lastModifiedBy>
  <cp:revision>168</cp:revision>
  <cp:lastPrinted>2018-07-25T02:10:17Z</cp:lastPrinted>
  <dcterms:created xsi:type="dcterms:W3CDTF">2018-01-17T13:29:44Z</dcterms:created>
  <dcterms:modified xsi:type="dcterms:W3CDTF">2018-07-25T02:15:31Z</dcterms:modified>
</cp:coreProperties>
</file>