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4"/>
  </p:notesMasterIdLst>
  <p:sldIdLst>
    <p:sldId id="258"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8D01"/>
    <a:srgbClr val="898989"/>
    <a:srgbClr val="2BA2B7"/>
    <a:srgbClr val="58BDEC"/>
    <a:srgbClr val="C4C4C4"/>
    <a:srgbClr val="0404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12"/>
    <p:restoredTop sz="94694"/>
  </p:normalViewPr>
  <p:slideViewPr>
    <p:cSldViewPr snapToGrid="0" snapToObjects="1" showGuides="1">
      <p:cViewPr varScale="1">
        <p:scale>
          <a:sx n="81" d="100"/>
          <a:sy n="81" d="100"/>
        </p:scale>
        <p:origin x="3920" y="176"/>
      </p:cViewPr>
      <p:guideLst>
        <p:guide orient="horz" pos="3120"/>
        <p:guide pos="2160"/>
      </p:guideLst>
    </p:cSldViewPr>
  </p:slideViewPr>
  <p:notesTextViewPr>
    <p:cViewPr>
      <p:scale>
        <a:sx n="1" d="1"/>
        <a:sy n="1" d="1"/>
      </p:scale>
      <p:origin x="0" y="0"/>
    </p:cViewPr>
  </p:notesTextViewPr>
  <p:notesViewPr>
    <p:cSldViewPr snapToGrid="0" snapToObjects="1" showGuides="1">
      <p:cViewPr varScale="1">
        <p:scale>
          <a:sx n="102" d="100"/>
          <a:sy n="102" d="100"/>
        </p:scale>
        <p:origin x="431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4723D-81D2-9E45-ACF9-619A0A935348}" type="datetimeFigureOut">
              <a:rPr kumimoji="1" lang="ja-JP" altLang="en-US" smtClean="0"/>
              <a:t>2022/7/20</a:t>
            </a:fld>
            <a:endParaRPr kumimoji="1" lang="ja-JP" altLang="en-US"/>
          </a:p>
        </p:txBody>
      </p:sp>
      <p:sp>
        <p:nvSpPr>
          <p:cNvPr id="4" name="スライド イメージ プレースホルダー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C667F5-1D5E-6144-A3B1-BA3488CB30BA}" type="slidenum">
              <a:rPr kumimoji="1" lang="ja-JP" altLang="en-US" smtClean="0"/>
              <a:t>‹#›</a:t>
            </a:fld>
            <a:endParaRPr kumimoji="1" lang="ja-JP" altLang="en-US"/>
          </a:p>
        </p:txBody>
      </p:sp>
    </p:spTree>
    <p:extLst>
      <p:ext uri="{BB962C8B-B14F-4D97-AF65-F5344CB8AC3E}">
        <p14:creationId xmlns:p14="http://schemas.microsoft.com/office/powerpoint/2010/main" val="17764970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18A0ED2-7252-5F46-A0A1-C2FC6F7298A4}" type="datetime2">
              <a:rPr kumimoji="1" lang="ja-JP" altLang="en-US" smtClean="0"/>
              <a:t>2022年7月20日(水)</a:t>
            </a:fld>
            <a:endParaRPr kumimoji="1" lang="ja-JP" altLang="en-US"/>
          </a:p>
        </p:txBody>
      </p:sp>
      <p:sp>
        <p:nvSpPr>
          <p:cNvPr id="6" name="Slide Number Placeholder 5"/>
          <p:cNvSpPr>
            <a:spLocks noGrp="1"/>
          </p:cNvSpPr>
          <p:nvPr>
            <p:ph type="sldNum" sz="quarter" idx="12"/>
          </p:nvPr>
        </p:nvSpPr>
        <p:spPr>
          <a:xfrm>
            <a:off x="4843463" y="9181397"/>
            <a:ext cx="1543050" cy="527403"/>
          </a:xfrm>
          <a:prstGeom prst="rect">
            <a:avLst/>
          </a:prstGeom>
        </p:spPr>
        <p:txBody>
          <a:bodyPr/>
          <a:lstStyle/>
          <a:p>
            <a:fld id="{6E8E1F5B-E5A1-D34D-A9BD-6AD630169E27}" type="slidenum">
              <a:rPr kumimoji="1" lang="ja-JP" altLang="en-US" smtClean="0"/>
              <a:t>‹#›</a:t>
            </a:fld>
            <a:endParaRPr kumimoji="1" lang="ja-JP" altLang="en-US"/>
          </a:p>
        </p:txBody>
      </p:sp>
      <p:sp>
        <p:nvSpPr>
          <p:cNvPr id="11" name="Footer Placeholder 4">
            <a:extLst>
              <a:ext uri="{FF2B5EF4-FFF2-40B4-BE49-F238E27FC236}">
                <a16:creationId xmlns:a16="http://schemas.microsoft.com/office/drawing/2014/main" id="{1288F343-686D-E14C-8C23-484C047635FC}"/>
              </a:ext>
            </a:extLst>
          </p:cNvPr>
          <p:cNvSpPr>
            <a:spLocks noGrp="1"/>
          </p:cNvSpPr>
          <p:nvPr>
            <p:ph type="ftr" sz="quarter" idx="3"/>
          </p:nvPr>
        </p:nvSpPr>
        <p:spPr>
          <a:xfrm>
            <a:off x="441326" y="8793194"/>
            <a:ext cx="5945186" cy="898515"/>
          </a:xfrm>
          <a:prstGeom prst="rect">
            <a:avLst/>
          </a:prstGeom>
          <a:ln>
            <a:noFill/>
          </a:ln>
        </p:spPr>
        <p:txBody>
          <a:bodyPr vert="horz" lIns="91440" tIns="45720" rIns="91440" bIns="45720" rtlCol="0" anchor="ctr"/>
          <a:lstStyle>
            <a:lvl1pPr algn="ctr">
              <a:lnSpc>
                <a:spcPct val="120000"/>
              </a:lnSpc>
              <a:defRPr sz="800" b="0" i="0">
                <a:solidFill>
                  <a:schemeClr val="tx1">
                    <a:tint val="75000"/>
                  </a:schemeClr>
                </a:solidFill>
                <a:latin typeface="Noto Sans CJK JP" panose="020B0500000000000000" pitchFamily="34" charset="-128"/>
                <a:ea typeface="Noto Sans CJK JP" panose="020B0500000000000000" pitchFamily="34" charset="-128"/>
              </a:defRPr>
            </a:lvl1pPr>
          </a:lstStyle>
          <a:p>
            <a:r>
              <a:rPr kumimoji="1" lang="en-US" altLang="ja-JP" dirty="0"/>
              <a:t>【 </a:t>
            </a:r>
            <a:r>
              <a:rPr kumimoji="1" lang="ja-JP" altLang="en-US"/>
              <a:t>本件に関するお問い合わせ</a:t>
            </a:r>
            <a:r>
              <a:rPr kumimoji="1" lang="en-US" altLang="ja-JP" dirty="0"/>
              <a:t> 】</a:t>
            </a:r>
          </a:p>
          <a:p>
            <a:r>
              <a:rPr kumimoji="1" lang="ja-JP" altLang="en-US"/>
              <a:t>　</a:t>
            </a:r>
            <a:r>
              <a:rPr kumimoji="1" lang="ja-JP" altLang="en-US" b="1"/>
              <a:t>株式会社</a:t>
            </a:r>
            <a:r>
              <a:rPr kumimoji="1" lang="en-US" altLang="ja-JP" b="1" dirty="0"/>
              <a:t> </a:t>
            </a:r>
            <a:r>
              <a:rPr kumimoji="1" lang="ja-JP" altLang="en-US" b="1"/>
              <a:t>イング　スマイルサーベイ</a:t>
            </a:r>
            <a:r>
              <a:rPr kumimoji="1" lang="en-US" altLang="ja-JP" b="1" dirty="0"/>
              <a:t> </a:t>
            </a:r>
            <a:r>
              <a:rPr kumimoji="1" lang="ja-JP" altLang="en-US" b="1"/>
              <a:t>営業部</a:t>
            </a:r>
            <a:endParaRPr kumimoji="1" lang="en-US" altLang="ja-JP" b="1" dirty="0"/>
          </a:p>
          <a:p>
            <a:r>
              <a:rPr kumimoji="1" lang="ja-JP" altLang="en-US"/>
              <a:t>　〒</a:t>
            </a:r>
            <a:r>
              <a:rPr kumimoji="1" lang="en-US" altLang="ja-JP" dirty="0"/>
              <a:t>231-0021 </a:t>
            </a:r>
            <a:r>
              <a:rPr kumimoji="1" lang="ja-JP" altLang="en-US"/>
              <a:t>神奈川県横浜市中区日本大通り</a:t>
            </a:r>
            <a:r>
              <a:rPr kumimoji="1" lang="en-US" altLang="ja-JP" dirty="0"/>
              <a:t>11</a:t>
            </a:r>
            <a:r>
              <a:rPr kumimoji="1" lang="ja-JP" altLang="en-US"/>
              <a:t>番地</a:t>
            </a:r>
            <a:r>
              <a:rPr kumimoji="1" lang="en-US" altLang="ja-JP" dirty="0"/>
              <a:t> </a:t>
            </a:r>
            <a:r>
              <a:rPr kumimoji="1" lang="ja-JP" altLang="en-US"/>
              <a:t>情報文化センター</a:t>
            </a:r>
            <a:r>
              <a:rPr kumimoji="1" lang="en-US" altLang="ja-JP" dirty="0"/>
              <a:t>12F</a:t>
            </a:r>
          </a:p>
          <a:p>
            <a:r>
              <a:rPr lang="ja-JP" altLang="en-US"/>
              <a:t>　</a:t>
            </a:r>
            <a:r>
              <a:rPr lang="en" altLang="ja-JP" dirty="0"/>
              <a:t>TEL : 045-263-8207</a:t>
            </a:r>
            <a:r>
              <a:rPr lang="ja-JP" altLang="en-US"/>
              <a:t>　</a:t>
            </a:r>
            <a:r>
              <a:rPr lang="en" altLang="ja-JP" dirty="0"/>
              <a:t>FAX : 050-3737-3757</a:t>
            </a:r>
            <a:r>
              <a:rPr lang="ja-JP" altLang="en-US"/>
              <a:t>　</a:t>
            </a:r>
            <a:r>
              <a:rPr lang="en" altLang="ja-JP" dirty="0"/>
              <a:t>E-Mail : </a:t>
            </a:r>
            <a:r>
              <a:rPr lang="en" altLang="ja-JP" dirty="0" err="1"/>
              <a:t>support@smilesurvey.jp</a:t>
            </a:r>
            <a:endParaRPr lang="en-US" altLang="ja-JP" dirty="0"/>
          </a:p>
          <a:p>
            <a:r>
              <a:rPr kumimoji="1" lang="ja-JP" altLang="en-US"/>
              <a:t>　お問い合わせフォーム</a:t>
            </a:r>
            <a:r>
              <a:rPr kumimoji="1" lang="en-US" altLang="ja-JP" dirty="0"/>
              <a:t> :</a:t>
            </a:r>
            <a:r>
              <a:rPr kumimoji="1" lang="en" altLang="ja-JP" dirty="0"/>
              <a:t> https://</a:t>
            </a:r>
            <a:r>
              <a:rPr kumimoji="1" lang="en" altLang="ja-JP" dirty="0" err="1"/>
              <a:t>smilesurvey.jp</a:t>
            </a:r>
            <a:r>
              <a:rPr kumimoji="1" lang="en" altLang="ja-JP" dirty="0"/>
              <a:t>/form/contact/</a:t>
            </a:r>
            <a:endParaRPr kumimoji="1" lang="ja-JP" altLang="en-US"/>
          </a:p>
        </p:txBody>
      </p:sp>
    </p:spTree>
    <p:extLst>
      <p:ext uri="{BB962C8B-B14F-4D97-AF65-F5344CB8AC3E}">
        <p14:creationId xmlns:p14="http://schemas.microsoft.com/office/powerpoint/2010/main" val="1660721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0056" y="1028699"/>
            <a:ext cx="5915025" cy="560819"/>
          </a:xfrm>
          <a:prstGeom prst="rect">
            <a:avLst/>
          </a:prstGeom>
        </p:spPr>
        <p:txBody>
          <a:bodyPr vert="horz" lIns="91440" tIns="45720" rIns="91440" bIns="45720" rtlCol="0" anchor="ctr">
            <a:normAutofit/>
          </a:bodyPr>
          <a:lstStyle/>
          <a:p>
            <a:r>
              <a:rPr lang="ja-JP" altLang="en-US"/>
              <a:t>タイトル</a:t>
            </a:r>
            <a:endParaRPr lang="en-US" dirty="0"/>
          </a:p>
        </p:txBody>
      </p:sp>
      <p:sp>
        <p:nvSpPr>
          <p:cNvPr id="3" name="Text Placeholder 2"/>
          <p:cNvSpPr>
            <a:spLocks noGrp="1"/>
          </p:cNvSpPr>
          <p:nvPr>
            <p:ph type="body" idx="1"/>
          </p:nvPr>
        </p:nvSpPr>
        <p:spPr>
          <a:xfrm>
            <a:off x="470060" y="4536838"/>
            <a:ext cx="5915025" cy="2777119"/>
          </a:xfrm>
          <a:prstGeom prst="rect">
            <a:avLst/>
          </a:prstGeom>
        </p:spPr>
        <p:txBody>
          <a:bodyPr vert="horz" lIns="91440" tIns="45720" rIns="91440" bIns="45720" rtlCol="0">
            <a:normAutofit/>
          </a:bodyPr>
          <a:lstStyle/>
          <a:p>
            <a:pPr lvl="0"/>
            <a:r>
              <a:rPr lang="en-US" dirty="0" err="1"/>
              <a:t>本文</a:t>
            </a:r>
            <a:endParaRPr lang="en-US" dirty="0"/>
          </a:p>
        </p:txBody>
      </p:sp>
      <p:sp>
        <p:nvSpPr>
          <p:cNvPr id="4" name="Date Placeholder 3"/>
          <p:cNvSpPr>
            <a:spLocks noGrp="1"/>
          </p:cNvSpPr>
          <p:nvPr>
            <p:ph type="dt" sz="half" idx="2"/>
          </p:nvPr>
        </p:nvSpPr>
        <p:spPr>
          <a:xfrm>
            <a:off x="4779902" y="398094"/>
            <a:ext cx="1606609" cy="263976"/>
          </a:xfrm>
          <a:prstGeom prst="rect">
            <a:avLst/>
          </a:prstGeom>
        </p:spPr>
        <p:txBody>
          <a:bodyPr vert="horz" lIns="91440" tIns="45720" rIns="91440" bIns="45720" rtlCol="0" anchor="ctr"/>
          <a:lstStyle>
            <a:lvl1pPr algn="r">
              <a:defRPr sz="1000" b="0" i="0">
                <a:solidFill>
                  <a:schemeClr val="tx1">
                    <a:tint val="75000"/>
                  </a:schemeClr>
                </a:solidFill>
                <a:latin typeface="Meiryo UI" panose="020B0604030504040204" pitchFamily="34" charset="-128"/>
                <a:ea typeface="Meiryo UI" panose="020B0604030504040204" pitchFamily="34" charset="-128"/>
              </a:defRPr>
            </a:lvl1pPr>
          </a:lstStyle>
          <a:p>
            <a:fld id="{88928062-71FE-724B-BC9F-E4051985FA68}" type="datetime2">
              <a:rPr kumimoji="1" lang="ja-JP" altLang="en-US" smtClean="0"/>
              <a:t>2022年7月20日(水)</a:t>
            </a:fld>
            <a:endParaRPr kumimoji="1" lang="ja-JP" altLang="en-US"/>
          </a:p>
        </p:txBody>
      </p:sp>
      <p:sp>
        <p:nvSpPr>
          <p:cNvPr id="5" name="Footer Placeholder 4"/>
          <p:cNvSpPr>
            <a:spLocks noGrp="1"/>
          </p:cNvSpPr>
          <p:nvPr>
            <p:ph type="ftr" sz="quarter" idx="3"/>
          </p:nvPr>
        </p:nvSpPr>
        <p:spPr>
          <a:xfrm>
            <a:off x="441326" y="8793194"/>
            <a:ext cx="5945186" cy="898515"/>
          </a:xfrm>
          <a:prstGeom prst="rect">
            <a:avLst/>
          </a:prstGeom>
          <a:ln>
            <a:noFill/>
          </a:ln>
        </p:spPr>
        <p:txBody>
          <a:bodyPr vert="horz" lIns="91440" tIns="45720" rIns="91440" bIns="45720" rtlCol="0" anchor="ctr"/>
          <a:lstStyle>
            <a:lvl1pPr algn="ctr">
              <a:lnSpc>
                <a:spcPct val="120000"/>
              </a:lnSpc>
              <a:defRPr sz="800" b="0" i="0">
                <a:solidFill>
                  <a:schemeClr val="tx1">
                    <a:tint val="75000"/>
                  </a:schemeClr>
                </a:solidFill>
                <a:latin typeface="Noto Sans CJK JP" panose="020B0500000000000000" pitchFamily="34" charset="-128"/>
                <a:ea typeface="Noto Sans CJK JP" panose="020B0500000000000000" pitchFamily="34" charset="-128"/>
              </a:defRPr>
            </a:lvl1pPr>
          </a:lstStyle>
          <a:p>
            <a:r>
              <a:rPr kumimoji="1" lang="en-US" altLang="ja-JP" dirty="0"/>
              <a:t>【 </a:t>
            </a:r>
            <a:r>
              <a:rPr kumimoji="1" lang="ja-JP" altLang="en-US"/>
              <a:t>本件に関するお問い合わせ</a:t>
            </a:r>
            <a:r>
              <a:rPr kumimoji="1" lang="en-US" altLang="ja-JP" dirty="0"/>
              <a:t> 】</a:t>
            </a:r>
          </a:p>
          <a:p>
            <a:r>
              <a:rPr kumimoji="1" lang="ja-JP" altLang="en-US"/>
              <a:t>　</a:t>
            </a:r>
            <a:r>
              <a:rPr kumimoji="1" lang="ja-JP" altLang="en-US" b="1"/>
              <a:t>株式会社</a:t>
            </a:r>
            <a:r>
              <a:rPr kumimoji="1" lang="en-US" altLang="ja-JP" b="1" dirty="0"/>
              <a:t> </a:t>
            </a:r>
            <a:r>
              <a:rPr kumimoji="1" lang="ja-JP" altLang="en-US" b="1"/>
              <a:t>イング　スマイルサーベイ営業部</a:t>
            </a:r>
            <a:endParaRPr kumimoji="1" lang="en-US" altLang="ja-JP" b="1" dirty="0"/>
          </a:p>
          <a:p>
            <a:r>
              <a:rPr kumimoji="1" lang="ja-JP" altLang="en-US"/>
              <a:t>　〒</a:t>
            </a:r>
            <a:r>
              <a:rPr kumimoji="1" lang="en-US" altLang="ja-JP" dirty="0"/>
              <a:t>231-0021 </a:t>
            </a:r>
            <a:r>
              <a:rPr kumimoji="1" lang="ja-JP" altLang="en-US"/>
              <a:t>神奈川県横浜市中区日本大通り</a:t>
            </a:r>
            <a:r>
              <a:rPr kumimoji="1" lang="en-US" altLang="ja-JP" dirty="0"/>
              <a:t>11</a:t>
            </a:r>
            <a:r>
              <a:rPr kumimoji="1" lang="ja-JP" altLang="en-US"/>
              <a:t>番地</a:t>
            </a:r>
            <a:r>
              <a:rPr kumimoji="1" lang="en-US" altLang="ja-JP" dirty="0"/>
              <a:t> </a:t>
            </a:r>
            <a:r>
              <a:rPr kumimoji="1" lang="ja-JP" altLang="en-US"/>
              <a:t>情報文化センター</a:t>
            </a:r>
            <a:r>
              <a:rPr kumimoji="1" lang="en-US" altLang="ja-JP" dirty="0"/>
              <a:t>12F</a:t>
            </a:r>
          </a:p>
          <a:p>
            <a:r>
              <a:rPr lang="ja-JP" altLang="en-US"/>
              <a:t>　</a:t>
            </a:r>
            <a:r>
              <a:rPr lang="en" altLang="ja-JP" dirty="0"/>
              <a:t>TEL : 045-263-8207</a:t>
            </a:r>
            <a:r>
              <a:rPr lang="ja-JP" altLang="en-US"/>
              <a:t>　</a:t>
            </a:r>
            <a:r>
              <a:rPr lang="en" altLang="ja-JP" dirty="0"/>
              <a:t>FAX : 050-3737-3757</a:t>
            </a:r>
            <a:r>
              <a:rPr lang="ja-JP" altLang="en-US"/>
              <a:t>　</a:t>
            </a:r>
            <a:r>
              <a:rPr lang="en" altLang="ja-JP" dirty="0"/>
              <a:t>E-Mail : </a:t>
            </a:r>
            <a:r>
              <a:rPr lang="en" altLang="ja-JP" dirty="0" err="1"/>
              <a:t>support@smilesurvey.jp</a:t>
            </a:r>
            <a:endParaRPr lang="en-US" altLang="ja-JP" dirty="0"/>
          </a:p>
          <a:p>
            <a:r>
              <a:rPr kumimoji="1" lang="ja-JP" altLang="en-US"/>
              <a:t>　お問い合わせフォーム</a:t>
            </a:r>
            <a:r>
              <a:rPr kumimoji="1" lang="en-US" altLang="ja-JP" dirty="0"/>
              <a:t> :</a:t>
            </a:r>
            <a:r>
              <a:rPr kumimoji="1" lang="en" altLang="ja-JP" dirty="0"/>
              <a:t> https://</a:t>
            </a:r>
            <a:r>
              <a:rPr kumimoji="1" lang="en" altLang="ja-JP" dirty="0" err="1"/>
              <a:t>smilesurvey.jp</a:t>
            </a:r>
            <a:r>
              <a:rPr kumimoji="1" lang="en" altLang="ja-JP" dirty="0"/>
              <a:t>/form/contact/</a:t>
            </a:r>
            <a:endParaRPr kumimoji="1" lang="ja-JP" altLang="en-US"/>
          </a:p>
        </p:txBody>
      </p:sp>
      <p:sp>
        <p:nvSpPr>
          <p:cNvPr id="9" name="Date Placeholder 3">
            <a:extLst>
              <a:ext uri="{FF2B5EF4-FFF2-40B4-BE49-F238E27FC236}">
                <a16:creationId xmlns:a16="http://schemas.microsoft.com/office/drawing/2014/main" id="{54858FE2-5C90-2942-9AFA-19774CB881CA}"/>
              </a:ext>
            </a:extLst>
          </p:cNvPr>
          <p:cNvSpPr txBox="1">
            <a:spLocks/>
          </p:cNvSpPr>
          <p:nvPr userDrawn="1"/>
        </p:nvSpPr>
        <p:spPr>
          <a:xfrm>
            <a:off x="4447713" y="116624"/>
            <a:ext cx="1938798" cy="422957"/>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DIN Alternate" panose="020B0500000000000000"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kumimoji="1" lang="en-US" altLang="ja-JP" sz="1600" b="1" i="0" dirty="0">
                <a:latin typeface="Avenir Heavy" panose="02000503020000020003" pitchFamily="2" charset="0"/>
              </a:rPr>
              <a:t>News Release</a:t>
            </a:r>
            <a:endParaRPr kumimoji="1" lang="ja-JP" altLang="en-US" sz="1600" b="1" i="0">
              <a:latin typeface="Avenir Heavy" panose="02000503020000020003" pitchFamily="2" charset="0"/>
            </a:endParaRPr>
          </a:p>
        </p:txBody>
      </p:sp>
      <p:pic>
        <p:nvPicPr>
          <p:cNvPr id="16" name="グラフィックス 15">
            <a:extLst>
              <a:ext uri="{FF2B5EF4-FFF2-40B4-BE49-F238E27FC236}">
                <a16:creationId xmlns:a16="http://schemas.microsoft.com/office/drawing/2014/main" id="{11F71998-C2BB-E14C-9979-F4C806978A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32927" y="241832"/>
            <a:ext cx="561179" cy="372371"/>
          </a:xfrm>
          <a:prstGeom prst="rect">
            <a:avLst/>
          </a:prstGeom>
        </p:spPr>
      </p:pic>
      <p:cxnSp>
        <p:nvCxnSpPr>
          <p:cNvPr id="20" name="直線コネクタ 19">
            <a:extLst>
              <a:ext uri="{FF2B5EF4-FFF2-40B4-BE49-F238E27FC236}">
                <a16:creationId xmlns:a16="http://schemas.microsoft.com/office/drawing/2014/main" id="{84548921-D93F-A346-BB1E-6ED3E39C9700}"/>
              </a:ext>
            </a:extLst>
          </p:cNvPr>
          <p:cNvCxnSpPr>
            <a:cxnSpLocks/>
          </p:cNvCxnSpPr>
          <p:nvPr userDrawn="1"/>
        </p:nvCxnSpPr>
        <p:spPr>
          <a:xfrm>
            <a:off x="441325" y="667821"/>
            <a:ext cx="5943760" cy="0"/>
          </a:xfrm>
          <a:prstGeom prst="line">
            <a:avLst/>
          </a:prstGeom>
          <a:ln w="12700">
            <a:solidFill>
              <a:srgbClr val="58BDE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2449045"/>
      </p:ext>
    </p:extLst>
  </p:cSld>
  <p:clrMap bg1="lt1" tx1="dk1" bg2="lt2" tx2="dk2" accent1="accent1" accent2="accent2" accent3="accent3" accent4="accent4" accent5="accent5" accent6="accent6" hlink="hlink" folHlink="folHlink"/>
  <p:sldLayoutIdLst>
    <p:sldLayoutId id="2147483673" r:id="rId1"/>
  </p:sldLayoutIdLst>
  <p:hf sldNum="0" hdr="0"/>
  <p:txStyles>
    <p:titleStyle>
      <a:lvl1pPr algn="l" defTabSz="685800" rtl="0" eaLnBrk="1" latinLnBrk="0" hangingPunct="1">
        <a:lnSpc>
          <a:spcPct val="90000"/>
        </a:lnSpc>
        <a:spcBef>
          <a:spcPct val="0"/>
        </a:spcBef>
        <a:buNone/>
        <a:defRPr kumimoji="1" sz="2400" b="0" i="0" kern="1200">
          <a:solidFill>
            <a:schemeClr val="tx1"/>
          </a:solidFill>
          <a:latin typeface="Noto Sans CJK JP" panose="020B0500000000000000" pitchFamily="34" charset="-128"/>
          <a:ea typeface="Noto Sans CJK JP" panose="020B0500000000000000" pitchFamily="34" charset="-128"/>
          <a:cs typeface="Noto Sans" panose="020B0502040504020204" pitchFamily="34" charset="0"/>
        </a:defRPr>
      </a:lvl1pPr>
    </p:titleStyle>
    <p:bodyStyle>
      <a:lvl1pPr marL="0" indent="0" algn="l" defTabSz="685800" rtl="0" eaLnBrk="1" latinLnBrk="0" hangingPunct="1">
        <a:lnSpc>
          <a:spcPct val="90000"/>
        </a:lnSpc>
        <a:spcBef>
          <a:spcPts val="750"/>
        </a:spcBef>
        <a:buFont typeface="Arial" panose="020B0604020202020204" pitchFamily="34" charset="0"/>
        <a:buNone/>
        <a:defRPr kumimoji="1" sz="1400" b="0" i="0" kern="1200">
          <a:solidFill>
            <a:schemeClr val="tx1"/>
          </a:solidFill>
          <a:latin typeface="Noto Sans CJK JP Light" panose="020B0300000000000000" pitchFamily="34" charset="-128"/>
          <a:ea typeface="Noto Sans CJK JP Light" panose="020B0300000000000000" pitchFamily="34" charset="-128"/>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200" b="0" i="0" kern="1200">
          <a:solidFill>
            <a:schemeClr val="tx1"/>
          </a:solidFill>
          <a:latin typeface="Noto Sans CJK JP Light" panose="020B0300000000000000" pitchFamily="34" charset="-128"/>
          <a:ea typeface="Noto Sans CJK JP Light" panose="020B0300000000000000" pitchFamily="34" charset="-128"/>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200" b="0" i="0" kern="1200">
          <a:solidFill>
            <a:schemeClr val="tx1"/>
          </a:solidFill>
          <a:latin typeface="Noto Sans CJK JP Light" panose="020B0300000000000000" pitchFamily="34" charset="-128"/>
          <a:ea typeface="Noto Sans CJK JP Light" panose="020B0300000000000000" pitchFamily="34" charset="-128"/>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200" b="0" i="0" kern="1200">
          <a:solidFill>
            <a:schemeClr val="tx1"/>
          </a:solidFill>
          <a:latin typeface="Noto Sans CJK JP Light" panose="020B0300000000000000" pitchFamily="34" charset="-128"/>
          <a:ea typeface="Noto Sans CJK JP Light" panose="020B0300000000000000" pitchFamily="34" charset="-128"/>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200" b="0" i="0" kern="1200">
          <a:solidFill>
            <a:schemeClr val="tx1"/>
          </a:solidFill>
          <a:latin typeface="Noto Sans CJK JP Light" panose="020B0300000000000000" pitchFamily="34" charset="-128"/>
          <a:ea typeface="Noto Sans CJK JP Light" panose="020B0300000000000000" pitchFamily="34"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78" userDrawn="1">
          <p15:clr>
            <a:srgbClr val="F26B43"/>
          </p15:clr>
        </p15:guide>
        <p15:guide id="2" pos="4020" userDrawn="1">
          <p15:clr>
            <a:srgbClr val="F26B43"/>
          </p15:clr>
        </p15:guide>
        <p15:guide id="3" pos="2160" userDrawn="1">
          <p15:clr>
            <a:srgbClr val="F26B43"/>
          </p15:clr>
        </p15:guide>
        <p15:guide id="4" orient="horz" pos="14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1.xml"/><Relationship Id="rId5" Type="http://schemas.openxmlformats.org/officeDocument/2006/relationships/image" Target="../media/image5.sv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ー 2">
            <a:extLst>
              <a:ext uri="{FF2B5EF4-FFF2-40B4-BE49-F238E27FC236}">
                <a16:creationId xmlns:a16="http://schemas.microsoft.com/office/drawing/2014/main" id="{19EBD031-9C4D-EC43-B224-4C2B883DD590}"/>
              </a:ext>
            </a:extLst>
          </p:cNvPr>
          <p:cNvSpPr>
            <a:spLocks noGrp="1"/>
          </p:cNvSpPr>
          <p:nvPr>
            <p:ph type="dt" sz="half" idx="10"/>
          </p:nvPr>
        </p:nvSpPr>
        <p:spPr/>
        <p:txBody>
          <a:bodyPr/>
          <a:lstStyle/>
          <a:p>
            <a:r>
              <a:rPr kumimoji="1" lang="en-US" altLang="ja-JP" spc="20" dirty="0"/>
              <a:t>2022</a:t>
            </a:r>
            <a:r>
              <a:rPr kumimoji="1" lang="ja-JP" altLang="en-US" spc="20"/>
              <a:t>年</a:t>
            </a:r>
            <a:r>
              <a:rPr kumimoji="1" lang="en-US" altLang="ja-JP" spc="20" dirty="0"/>
              <a:t>7</a:t>
            </a:r>
            <a:r>
              <a:rPr kumimoji="1" lang="ja-JP" altLang="en-US" spc="20"/>
              <a:t>月</a:t>
            </a:r>
            <a:r>
              <a:rPr kumimoji="1" lang="en-US" altLang="ja-JP" spc="20" dirty="0"/>
              <a:t>21</a:t>
            </a:r>
            <a:r>
              <a:rPr kumimoji="1" lang="ja-JP" altLang="en-US" spc="20"/>
              <a:t>日</a:t>
            </a:r>
            <a:r>
              <a:rPr kumimoji="1" lang="en-US" altLang="ja-JP" spc="20" dirty="0"/>
              <a:t>(</a:t>
            </a:r>
            <a:r>
              <a:rPr kumimoji="1" lang="ja-JP" altLang="en-US" spc="20"/>
              <a:t>木</a:t>
            </a:r>
            <a:r>
              <a:rPr kumimoji="1" lang="en-US" altLang="ja-JP" spc="20" dirty="0"/>
              <a:t>)</a:t>
            </a:r>
            <a:endParaRPr kumimoji="1" lang="ja-JP" altLang="en-US" spc="20"/>
          </a:p>
        </p:txBody>
      </p:sp>
      <p:sp>
        <p:nvSpPr>
          <p:cNvPr id="5" name="テキスト ボックス 4">
            <a:extLst>
              <a:ext uri="{FF2B5EF4-FFF2-40B4-BE49-F238E27FC236}">
                <a16:creationId xmlns:a16="http://schemas.microsoft.com/office/drawing/2014/main" id="{6BBFDD50-0C53-B949-B56E-87ECA0B94A1E}"/>
              </a:ext>
            </a:extLst>
          </p:cNvPr>
          <p:cNvSpPr txBox="1"/>
          <p:nvPr/>
        </p:nvSpPr>
        <p:spPr>
          <a:xfrm>
            <a:off x="441325" y="914119"/>
            <a:ext cx="5945185" cy="276999"/>
          </a:xfrm>
          <a:prstGeom prst="rect">
            <a:avLst/>
          </a:prstGeom>
          <a:noFill/>
        </p:spPr>
        <p:txBody>
          <a:bodyPr wrap="square" rtlCol="0">
            <a:spAutoFit/>
          </a:bodyPr>
          <a:lstStyle/>
          <a:p>
            <a:pPr algn="ctr"/>
            <a:r>
              <a:rPr kumimoji="1" lang="ja-JP" altLang="en-US" sz="1200" spc="20">
                <a:solidFill>
                  <a:srgbClr val="040404"/>
                </a:solidFill>
                <a:latin typeface="Noto Sans CJK JP Light" panose="020B0300000000000000" pitchFamily="34" charset="-128"/>
                <a:ea typeface="Noto Sans CJK JP Light" panose="020B0300000000000000" pitchFamily="34" charset="-128"/>
              </a:rPr>
              <a:t>１契約で最大５つの部署・プロジェクトで使いわけができる！</a:t>
            </a:r>
            <a:endParaRPr kumimoji="1" lang="en-US" altLang="ja-JP" sz="1200" spc="20" dirty="0">
              <a:solidFill>
                <a:srgbClr val="040404"/>
              </a:solidFill>
              <a:latin typeface="Noto Sans CJK JP Light" panose="020B0300000000000000" pitchFamily="34" charset="-128"/>
              <a:ea typeface="Noto Sans CJK JP Light" panose="020B0300000000000000" pitchFamily="34" charset="-128"/>
            </a:endParaRPr>
          </a:p>
        </p:txBody>
      </p:sp>
      <p:sp>
        <p:nvSpPr>
          <p:cNvPr id="9" name="テキスト ボックス 8">
            <a:extLst>
              <a:ext uri="{FF2B5EF4-FFF2-40B4-BE49-F238E27FC236}">
                <a16:creationId xmlns:a16="http://schemas.microsoft.com/office/drawing/2014/main" id="{165057C5-DB17-CB41-A492-850E45F98AEB}"/>
              </a:ext>
            </a:extLst>
          </p:cNvPr>
          <p:cNvSpPr txBox="1"/>
          <p:nvPr/>
        </p:nvSpPr>
        <p:spPr>
          <a:xfrm>
            <a:off x="441325" y="1168129"/>
            <a:ext cx="5945185" cy="369332"/>
          </a:xfrm>
          <a:prstGeom prst="rect">
            <a:avLst/>
          </a:prstGeom>
          <a:noFill/>
        </p:spPr>
        <p:txBody>
          <a:bodyPr wrap="square" rtlCol="0">
            <a:spAutoFit/>
          </a:bodyPr>
          <a:lstStyle/>
          <a:p>
            <a:pPr algn="ctr"/>
            <a:r>
              <a:rPr kumimoji="1" lang="ja-JP" altLang="en-US" b="1" spc="20">
                <a:solidFill>
                  <a:srgbClr val="040404"/>
                </a:solidFill>
                <a:latin typeface="Noto Sans CJK JP" panose="020B0500000000000000" pitchFamily="34" charset="-128"/>
                <a:ea typeface="Noto Sans CJK JP" panose="020B0500000000000000" pitchFamily="34" charset="-128"/>
              </a:rPr>
              <a:t>スマイルサーベイに「チームプラン」が新登場</a:t>
            </a:r>
          </a:p>
        </p:txBody>
      </p:sp>
      <p:sp>
        <p:nvSpPr>
          <p:cNvPr id="10" name="テキスト ボックス 9">
            <a:extLst>
              <a:ext uri="{FF2B5EF4-FFF2-40B4-BE49-F238E27FC236}">
                <a16:creationId xmlns:a16="http://schemas.microsoft.com/office/drawing/2014/main" id="{215B1411-5F48-9145-81A8-1A66BF9C662C}"/>
              </a:ext>
            </a:extLst>
          </p:cNvPr>
          <p:cNvSpPr txBox="1"/>
          <p:nvPr/>
        </p:nvSpPr>
        <p:spPr>
          <a:xfrm>
            <a:off x="441325" y="1516468"/>
            <a:ext cx="5945185" cy="276999"/>
          </a:xfrm>
          <a:prstGeom prst="rect">
            <a:avLst/>
          </a:prstGeom>
          <a:noFill/>
        </p:spPr>
        <p:txBody>
          <a:bodyPr wrap="square" rtlCol="0">
            <a:spAutoFit/>
          </a:bodyPr>
          <a:lstStyle/>
          <a:p>
            <a:pPr algn="ctr"/>
            <a:r>
              <a:rPr kumimoji="1" lang="en-US" altLang="ja-JP" sz="1200" spc="20" dirty="0">
                <a:solidFill>
                  <a:srgbClr val="040404"/>
                </a:solidFill>
                <a:latin typeface="Noto Sans CJK JP Light" panose="020B0300000000000000" pitchFamily="34" charset="-128"/>
                <a:ea typeface="Noto Sans CJK JP Light" panose="020B0300000000000000" pitchFamily="34" charset="-128"/>
              </a:rPr>
              <a:t>【</a:t>
            </a:r>
            <a:r>
              <a:rPr kumimoji="1" lang="ja-JP" altLang="en-US" sz="1200" spc="20">
                <a:solidFill>
                  <a:srgbClr val="040404"/>
                </a:solidFill>
                <a:latin typeface="Noto Sans CJK JP Light" panose="020B0300000000000000" pitchFamily="34" charset="-128"/>
                <a:ea typeface="Noto Sans CJK JP Light" panose="020B0300000000000000" pitchFamily="34" charset="-128"/>
              </a:rPr>
              <a:t>お得なキャンペーン実施中！</a:t>
            </a:r>
            <a:r>
              <a:rPr kumimoji="1" lang="en-US" altLang="ja-JP" sz="1200" spc="20" dirty="0">
                <a:solidFill>
                  <a:srgbClr val="040404"/>
                </a:solidFill>
                <a:latin typeface="Noto Sans CJK JP Light" panose="020B0300000000000000" pitchFamily="34" charset="-128"/>
                <a:ea typeface="Noto Sans CJK JP Light" panose="020B0300000000000000" pitchFamily="34" charset="-128"/>
              </a:rPr>
              <a:t>】</a:t>
            </a:r>
            <a:r>
              <a:rPr kumimoji="1" lang="ja-JP" altLang="en-US" sz="1200" spc="20">
                <a:solidFill>
                  <a:srgbClr val="040404"/>
                </a:solidFill>
                <a:latin typeface="Noto Sans CJK JP Light" panose="020B0300000000000000" pitchFamily="34" charset="-128"/>
                <a:ea typeface="Noto Sans CJK JP Light" panose="020B0300000000000000" pitchFamily="34" charset="-128"/>
              </a:rPr>
              <a:t>初期費用</a:t>
            </a:r>
            <a:r>
              <a:rPr kumimoji="1" lang="en-US" altLang="ja-JP" sz="1200" spc="20" dirty="0">
                <a:solidFill>
                  <a:srgbClr val="040404"/>
                </a:solidFill>
                <a:latin typeface="Noto Sans CJK JP Light" panose="020B0300000000000000" pitchFamily="34" charset="-128"/>
                <a:ea typeface="Noto Sans CJK JP Light" panose="020B0300000000000000" pitchFamily="34" charset="-128"/>
              </a:rPr>
              <a:t>20</a:t>
            </a:r>
            <a:r>
              <a:rPr kumimoji="1" lang="ja-JP" altLang="en-US" sz="1200" spc="20">
                <a:solidFill>
                  <a:srgbClr val="040404"/>
                </a:solidFill>
                <a:latin typeface="Noto Sans CJK JP Light" panose="020B0300000000000000" pitchFamily="34" charset="-128"/>
                <a:ea typeface="Noto Sans CJK JP Light" panose="020B0300000000000000" pitchFamily="34" charset="-128"/>
              </a:rPr>
              <a:t>万→</a:t>
            </a:r>
            <a:r>
              <a:rPr kumimoji="1" lang="en-US" altLang="ja-JP" sz="1200" spc="20" dirty="0">
                <a:solidFill>
                  <a:srgbClr val="040404"/>
                </a:solidFill>
                <a:latin typeface="Noto Sans CJK JP Light" panose="020B0300000000000000" pitchFamily="34" charset="-128"/>
                <a:ea typeface="Noto Sans CJK JP Light" panose="020B0300000000000000" pitchFamily="34" charset="-128"/>
              </a:rPr>
              <a:t>0</a:t>
            </a:r>
            <a:r>
              <a:rPr kumimoji="1" lang="ja-JP" altLang="en-US" sz="1200" spc="20">
                <a:solidFill>
                  <a:srgbClr val="040404"/>
                </a:solidFill>
                <a:latin typeface="Noto Sans CJK JP Light" panose="020B0300000000000000" pitchFamily="34" charset="-128"/>
                <a:ea typeface="Noto Sans CJK JP Light" panose="020B0300000000000000" pitchFamily="34" charset="-128"/>
              </a:rPr>
              <a:t>円に</a:t>
            </a:r>
            <a:endParaRPr kumimoji="1" lang="ja-JP" altLang="en-US" sz="1200" spc="20">
              <a:solidFill>
                <a:srgbClr val="040404"/>
              </a:solidFill>
            </a:endParaRPr>
          </a:p>
        </p:txBody>
      </p:sp>
      <p:sp>
        <p:nvSpPr>
          <p:cNvPr id="16" name="角丸四角形 15">
            <a:extLst>
              <a:ext uri="{FF2B5EF4-FFF2-40B4-BE49-F238E27FC236}">
                <a16:creationId xmlns:a16="http://schemas.microsoft.com/office/drawing/2014/main" id="{047B24ED-25C5-5E4E-BCA1-225DC1596DF1}"/>
              </a:ext>
            </a:extLst>
          </p:cNvPr>
          <p:cNvSpPr/>
          <p:nvPr/>
        </p:nvSpPr>
        <p:spPr>
          <a:xfrm>
            <a:off x="441325" y="859769"/>
            <a:ext cx="5940425" cy="981988"/>
          </a:xfrm>
          <a:prstGeom prst="roundRect">
            <a:avLst/>
          </a:prstGeom>
          <a:noFill/>
          <a:ln>
            <a:solidFill>
              <a:srgbClr val="0404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AA78B5B9-6A4A-D84E-8BEA-74E5A55E63C1}"/>
              </a:ext>
            </a:extLst>
          </p:cNvPr>
          <p:cNvSpPr txBox="1"/>
          <p:nvPr/>
        </p:nvSpPr>
        <p:spPr>
          <a:xfrm>
            <a:off x="363867" y="2076999"/>
            <a:ext cx="6694971" cy="633443"/>
          </a:xfrm>
          <a:prstGeom prst="rect">
            <a:avLst/>
          </a:prstGeom>
          <a:noFill/>
        </p:spPr>
        <p:txBody>
          <a:bodyPr wrap="square" rtlCol="0">
            <a:spAutoFit/>
          </a:bodyPr>
          <a:lstStyle/>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　株式会社イングは</a:t>
            </a:r>
            <a:r>
              <a:rPr lang="ja-JP" altLang="en-US" sz="1000" spc="20">
                <a:solidFill>
                  <a:schemeClr val="tx1">
                    <a:lumMod val="85000"/>
                    <a:lumOff val="15000"/>
                  </a:schemeClr>
                </a:solidFill>
                <a:latin typeface="Noto Sans CJK JP Light" panose="020B0300000000000000" pitchFamily="34" charset="-128"/>
                <a:ea typeface="Noto Sans CJK JP Light" panose="020B0300000000000000" pitchFamily="34" charset="-128"/>
              </a:rPr>
              <a:t>セルフ型</a:t>
            </a:r>
            <a:r>
              <a:rPr lang="ja-JP" altLang="en-US" sz="1000" spc="20">
                <a:solidFill>
                  <a:srgbClr val="040404"/>
                </a:solidFill>
                <a:latin typeface="Noto Sans CJK JP Light" panose="020B0300000000000000" pitchFamily="34" charset="-128"/>
                <a:ea typeface="Noto Sans CJK JP Light" panose="020B0300000000000000" pitchFamily="34" charset="-128"/>
              </a:rPr>
              <a:t>アンケートツール「</a:t>
            </a:r>
            <a:r>
              <a:rPr lang="en" altLang="ja-JP" sz="1000" spc="20" dirty="0">
                <a:solidFill>
                  <a:srgbClr val="040404"/>
                </a:solidFill>
                <a:latin typeface="Noto Sans CJK JP Light" panose="020B0300000000000000" pitchFamily="34" charset="-128"/>
                <a:ea typeface="Noto Sans CJK JP Light" panose="020B0300000000000000" pitchFamily="34" charset="-128"/>
              </a:rPr>
              <a:t>smile survey (</a:t>
            </a:r>
            <a:r>
              <a:rPr lang="ja-JP" altLang="en-US" sz="1000" spc="20">
                <a:solidFill>
                  <a:srgbClr val="040404"/>
                </a:solidFill>
                <a:latin typeface="Noto Sans CJK JP Light" panose="020B0300000000000000" pitchFamily="34" charset="-128"/>
                <a:ea typeface="Noto Sans CJK JP Light" panose="020B0300000000000000" pitchFamily="34" charset="-128"/>
              </a:rPr>
              <a:t>スマイルサーベイ</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」において新しい</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料金プラン</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TEAM PLAN(</a:t>
            </a:r>
            <a:r>
              <a:rPr lang="ja-JP" altLang="en-US" sz="1000" spc="20">
                <a:solidFill>
                  <a:srgbClr val="040404"/>
                </a:solidFill>
                <a:latin typeface="Noto Sans CJK JP Light" panose="020B0300000000000000" pitchFamily="34" charset="-128"/>
                <a:ea typeface="Noto Sans CJK JP Light" panose="020B0300000000000000" pitchFamily="34" charset="-128"/>
              </a:rPr>
              <a:t>チームプラン</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a:t>
            </a:r>
            <a:r>
              <a:rPr lang="ja-JP" altLang="en-US" sz="1000" spc="20">
                <a:solidFill>
                  <a:srgbClr val="040404"/>
                </a:solidFill>
                <a:latin typeface="Noto Sans CJK JP Light" panose="020B0300000000000000" pitchFamily="34" charset="-128"/>
                <a:ea typeface="Noto Sans CJK JP Light" panose="020B0300000000000000" pitchFamily="34" charset="-128"/>
              </a:rPr>
              <a:t>をリリースしました。チームプランは社内の複数部署やプロジ</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ェクトで使い分けができる便利な機能を備えています。</a:t>
            </a:r>
          </a:p>
        </p:txBody>
      </p:sp>
      <p:sp>
        <p:nvSpPr>
          <p:cNvPr id="21" name="テキスト ボックス 20">
            <a:extLst>
              <a:ext uri="{FF2B5EF4-FFF2-40B4-BE49-F238E27FC236}">
                <a16:creationId xmlns:a16="http://schemas.microsoft.com/office/drawing/2014/main" id="{3D94C98C-BE48-304F-8F9D-DB51E0D16A32}"/>
              </a:ext>
            </a:extLst>
          </p:cNvPr>
          <p:cNvSpPr txBox="1"/>
          <p:nvPr/>
        </p:nvSpPr>
        <p:spPr>
          <a:xfrm>
            <a:off x="374619" y="6018610"/>
            <a:ext cx="6283078" cy="1039708"/>
          </a:xfrm>
          <a:prstGeom prst="rect">
            <a:avLst/>
          </a:prstGeom>
          <a:noFill/>
        </p:spPr>
        <p:txBody>
          <a:bodyPr wrap="square" rtlCol="0">
            <a:spAutoFit/>
          </a:bodyPr>
          <a:lstStyle/>
          <a:p>
            <a:pPr fontAlgn="base">
              <a:lnSpc>
                <a:spcPct val="120000"/>
              </a:lnSpc>
            </a:pPr>
            <a:r>
              <a:rPr lang="ja-JP" altLang="en-US" sz="1200" b="1" spc="20">
                <a:solidFill>
                  <a:srgbClr val="040404"/>
                </a:solidFill>
                <a:latin typeface="Noto Sans CJK JP" panose="020B0500000000000000" pitchFamily="34" charset="-128"/>
                <a:ea typeface="Noto Sans CJK JP" panose="020B0500000000000000" pitchFamily="34" charset="-128"/>
              </a:rPr>
              <a:t>チームプラン誕生の背景</a:t>
            </a:r>
            <a:endParaRPr lang="en-US" altLang="ja-JP" sz="1200" b="1" spc="20" dirty="0">
              <a:solidFill>
                <a:srgbClr val="040404"/>
              </a:solidFill>
              <a:latin typeface="Noto Sans CJK JP" panose="020B0500000000000000" pitchFamily="34" charset="-128"/>
              <a:ea typeface="Noto Sans CJK JP" panose="020B05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これまでスマイルサーベイのプランでは</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1</a:t>
            </a:r>
            <a:r>
              <a:rPr lang="ja-JP" altLang="en-US" sz="1000" spc="20">
                <a:solidFill>
                  <a:srgbClr val="040404"/>
                </a:solidFill>
                <a:latin typeface="Noto Sans CJK JP Light" panose="020B0300000000000000" pitchFamily="34" charset="-128"/>
                <a:ea typeface="Noto Sans CJK JP Light" panose="020B0300000000000000" pitchFamily="34" charset="-128"/>
              </a:rPr>
              <a:t>契約に対して</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1</a:t>
            </a:r>
            <a:r>
              <a:rPr lang="ja-JP" altLang="en-US" sz="1000" spc="20">
                <a:solidFill>
                  <a:srgbClr val="040404"/>
                </a:solidFill>
                <a:latin typeface="Noto Sans CJK JP Light" panose="020B0300000000000000" pitchFamily="34" charset="-128"/>
                <a:ea typeface="Noto Sans CJK JP Light" panose="020B0300000000000000" pitchFamily="34" charset="-128"/>
              </a:rPr>
              <a:t>つの管理画面をご提供しておりました。</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プロジェクトは無制限で作成ができますが管理を分ける機能はありませんでした。</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「チームや部署ごとに画面を分けて管理したい」「ユーザごとに閲覧できるアンケートを制限したい」</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とのご要望をいただき新たな機能を備えたプランをご提供することといたしました。</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p:txBody>
      </p:sp>
      <p:pic>
        <p:nvPicPr>
          <p:cNvPr id="6" name="図 5" descr="ダイアグラム&#10;&#10;自動的に生成された説明">
            <a:extLst>
              <a:ext uri="{FF2B5EF4-FFF2-40B4-BE49-F238E27FC236}">
                <a16:creationId xmlns:a16="http://schemas.microsoft.com/office/drawing/2014/main" id="{8E4BA35A-4ECA-67DA-32D5-62E2DE267C47}"/>
              </a:ext>
            </a:extLst>
          </p:cNvPr>
          <p:cNvPicPr>
            <a:picLocks noChangeAspect="1"/>
          </p:cNvPicPr>
          <p:nvPr/>
        </p:nvPicPr>
        <p:blipFill>
          <a:blip r:embed="rId2"/>
          <a:stretch>
            <a:fillRect/>
          </a:stretch>
        </p:blipFill>
        <p:spPr>
          <a:xfrm>
            <a:off x="742525" y="3599871"/>
            <a:ext cx="5383210" cy="2209269"/>
          </a:xfrm>
          <a:prstGeom prst="rect">
            <a:avLst/>
          </a:prstGeom>
        </p:spPr>
      </p:pic>
      <p:grpSp>
        <p:nvGrpSpPr>
          <p:cNvPr id="19" name="グループ化 18">
            <a:extLst>
              <a:ext uri="{FF2B5EF4-FFF2-40B4-BE49-F238E27FC236}">
                <a16:creationId xmlns:a16="http://schemas.microsoft.com/office/drawing/2014/main" id="{B4BD99C8-78BC-E0AE-6B3A-D2496ED46EC2}"/>
              </a:ext>
            </a:extLst>
          </p:cNvPr>
          <p:cNvGrpSpPr/>
          <p:nvPr/>
        </p:nvGrpSpPr>
        <p:grpSpPr>
          <a:xfrm>
            <a:off x="678147" y="7152304"/>
            <a:ext cx="5523630" cy="1389141"/>
            <a:chOff x="565079" y="5751215"/>
            <a:chExt cx="5523630" cy="1389141"/>
          </a:xfrm>
        </p:grpSpPr>
        <p:sp>
          <p:nvSpPr>
            <p:cNvPr id="13" name="正方形/長方形 12">
              <a:extLst>
                <a:ext uri="{FF2B5EF4-FFF2-40B4-BE49-F238E27FC236}">
                  <a16:creationId xmlns:a16="http://schemas.microsoft.com/office/drawing/2014/main" id="{45EDDBAF-0D98-539C-654C-6407B4A826F8}"/>
                </a:ext>
              </a:extLst>
            </p:cNvPr>
            <p:cNvSpPr/>
            <p:nvPr/>
          </p:nvSpPr>
          <p:spPr>
            <a:xfrm>
              <a:off x="565079" y="5751215"/>
              <a:ext cx="5322013" cy="13891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F6D84C94-9335-C7A4-92BA-77410F9503E4}"/>
                </a:ext>
              </a:extLst>
            </p:cNvPr>
            <p:cNvSpPr txBox="1"/>
            <p:nvPr/>
          </p:nvSpPr>
          <p:spPr>
            <a:xfrm>
              <a:off x="976448" y="6047582"/>
              <a:ext cx="5112261" cy="1002775"/>
            </a:xfrm>
            <a:prstGeom prst="rect">
              <a:avLst/>
            </a:prstGeom>
            <a:noFill/>
          </p:spPr>
          <p:txBody>
            <a:bodyPr wrap="square" rtlCol="0">
              <a:spAutoFit/>
            </a:bodyPr>
            <a:lstStyle/>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社内の複数部署で異なるアンケートを実施したい</a:t>
              </a: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プロジェクトごとに担当者を分けたい</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多数のアンケート管理のため用途別にまとめたい</a:t>
              </a: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ユーザごとに閲覧できるアンケートを分けたい</a:t>
              </a: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クライアントに展開するための画面を用意したい</a:t>
              </a:r>
            </a:p>
          </p:txBody>
        </p:sp>
        <p:sp>
          <p:nvSpPr>
            <p:cNvPr id="14" name="テキスト ボックス 13">
              <a:extLst>
                <a:ext uri="{FF2B5EF4-FFF2-40B4-BE49-F238E27FC236}">
                  <a16:creationId xmlns:a16="http://schemas.microsoft.com/office/drawing/2014/main" id="{D178ED5A-7AEA-AFBF-3C00-3C16493F31BD}"/>
                </a:ext>
              </a:extLst>
            </p:cNvPr>
            <p:cNvSpPr txBox="1"/>
            <p:nvPr/>
          </p:nvSpPr>
          <p:spPr>
            <a:xfrm>
              <a:off x="838795" y="5806790"/>
              <a:ext cx="5112261" cy="263534"/>
            </a:xfrm>
            <a:prstGeom prst="rect">
              <a:avLst/>
            </a:prstGeom>
            <a:noFill/>
          </p:spPr>
          <p:txBody>
            <a:bodyPr wrap="square" rtlCol="0">
              <a:spAutoFit/>
            </a:bodyPr>
            <a:lstStyle/>
            <a:p>
              <a:pPr fontAlgn="base">
                <a:lnSpc>
                  <a:spcPct val="120000"/>
                </a:lnSpc>
              </a:pPr>
              <a:r>
                <a:rPr lang="ja-JP" altLang="en-US" sz="1000" b="1" spc="20">
                  <a:solidFill>
                    <a:srgbClr val="040404"/>
                  </a:solidFill>
                  <a:latin typeface="Noto Sans CJK JP" panose="020B0500000000000000" pitchFamily="34" charset="-128"/>
                  <a:ea typeface="Noto Sans CJK JP" panose="020B0500000000000000" pitchFamily="34" charset="-128"/>
                </a:rPr>
                <a:t>チームプランはこんな用途にお使いいただけます</a:t>
              </a:r>
              <a:endParaRPr lang="ja-JP" altLang="en-US" sz="1000" spc="20">
                <a:solidFill>
                  <a:srgbClr val="040404"/>
                </a:solidFill>
                <a:latin typeface="Noto Sans CJK JP Light" panose="020B0300000000000000" pitchFamily="34" charset="-128"/>
                <a:ea typeface="Noto Sans CJK JP Light" panose="020B0300000000000000" pitchFamily="34" charset="-128"/>
              </a:endParaRPr>
            </a:p>
          </p:txBody>
        </p:sp>
        <p:pic>
          <p:nvPicPr>
            <p:cNvPr id="18" name="グラフィックス 17">
              <a:extLst>
                <a:ext uri="{FF2B5EF4-FFF2-40B4-BE49-F238E27FC236}">
                  <a16:creationId xmlns:a16="http://schemas.microsoft.com/office/drawing/2014/main" id="{CC24329E-F991-3E21-40B8-8EC0167AE9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4039" y="5855103"/>
              <a:ext cx="83577" cy="167153"/>
            </a:xfrm>
            <a:prstGeom prst="rect">
              <a:avLst/>
            </a:prstGeom>
          </p:spPr>
        </p:pic>
      </p:grpSp>
      <p:sp>
        <p:nvSpPr>
          <p:cNvPr id="2" name="テキスト ボックス 1">
            <a:extLst>
              <a:ext uri="{FF2B5EF4-FFF2-40B4-BE49-F238E27FC236}">
                <a16:creationId xmlns:a16="http://schemas.microsoft.com/office/drawing/2014/main" id="{EC375294-49A0-83F0-4B59-96218C5F2A10}"/>
              </a:ext>
            </a:extLst>
          </p:cNvPr>
          <p:cNvSpPr txBox="1"/>
          <p:nvPr/>
        </p:nvSpPr>
        <p:spPr>
          <a:xfrm>
            <a:off x="374619" y="2845421"/>
            <a:ext cx="6283078" cy="670376"/>
          </a:xfrm>
          <a:prstGeom prst="rect">
            <a:avLst/>
          </a:prstGeom>
          <a:noFill/>
        </p:spPr>
        <p:txBody>
          <a:bodyPr wrap="square" rtlCol="0">
            <a:spAutoFit/>
          </a:bodyPr>
          <a:lstStyle/>
          <a:p>
            <a:pPr fontAlgn="base">
              <a:lnSpc>
                <a:spcPct val="120000"/>
              </a:lnSpc>
            </a:pPr>
            <a:r>
              <a:rPr lang="ja-JP" altLang="en-US" sz="1200" b="1" spc="20">
                <a:solidFill>
                  <a:srgbClr val="040404"/>
                </a:solidFill>
                <a:latin typeface="Noto Sans CJK JP" panose="020B0500000000000000" pitchFamily="34" charset="-128"/>
                <a:ea typeface="Noto Sans CJK JP" panose="020B0500000000000000" pitchFamily="34" charset="-128"/>
              </a:rPr>
              <a:t>チームプランの特徴</a:t>
            </a:r>
            <a:endParaRPr lang="en-US" altLang="ja-JP" sz="1200" b="1" spc="20" dirty="0">
              <a:solidFill>
                <a:srgbClr val="040404"/>
              </a:solidFill>
              <a:latin typeface="Noto Sans CJK JP" panose="020B0500000000000000" pitchFamily="34" charset="-128"/>
              <a:ea typeface="Noto Sans CJK JP" panose="020B05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チームプランでは所属を</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5</a:t>
            </a:r>
            <a:r>
              <a:rPr lang="ja-JP" altLang="en-US" sz="1000" spc="20">
                <a:solidFill>
                  <a:srgbClr val="040404"/>
                </a:solidFill>
                <a:latin typeface="Noto Sans CJK JP Light" panose="020B0300000000000000" pitchFamily="34" charset="-128"/>
                <a:ea typeface="Noto Sans CJK JP Light" panose="020B0300000000000000" pitchFamily="34" charset="-128"/>
              </a:rPr>
              <a:t>つ作成できます。所属ごとにアンケート作成や集計などを別々に管理可能</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です。ユーザは設定の所属でのみ操作やデータ閲覧が可能となり所属以外のデータは表示されません。</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p:txBody>
      </p:sp>
      <p:sp>
        <p:nvSpPr>
          <p:cNvPr id="7" name="テキスト ボックス 6">
            <a:extLst>
              <a:ext uri="{FF2B5EF4-FFF2-40B4-BE49-F238E27FC236}">
                <a16:creationId xmlns:a16="http://schemas.microsoft.com/office/drawing/2014/main" id="{3A14BA42-4F8A-5105-1820-6C3DE44A194D}"/>
              </a:ext>
            </a:extLst>
          </p:cNvPr>
          <p:cNvSpPr txBox="1"/>
          <p:nvPr/>
        </p:nvSpPr>
        <p:spPr>
          <a:xfrm>
            <a:off x="374619" y="8659981"/>
            <a:ext cx="6283078" cy="855042"/>
          </a:xfrm>
          <a:prstGeom prst="rect">
            <a:avLst/>
          </a:prstGeom>
          <a:noFill/>
        </p:spPr>
        <p:txBody>
          <a:bodyPr wrap="square" rtlCol="0">
            <a:spAutoFit/>
          </a:bodyPr>
          <a:lstStyle/>
          <a:p>
            <a:pPr fontAlgn="base">
              <a:lnSpc>
                <a:spcPct val="120000"/>
              </a:lnSpc>
            </a:pPr>
            <a:r>
              <a:rPr lang="ja-JP" altLang="en-US" sz="1200" b="1" spc="20">
                <a:solidFill>
                  <a:srgbClr val="040404"/>
                </a:solidFill>
                <a:latin typeface="Noto Sans CJK JP" panose="020B0500000000000000" pitchFamily="34" charset="-128"/>
                <a:ea typeface="Noto Sans CJK JP" panose="020B0500000000000000" pitchFamily="34" charset="-128"/>
              </a:rPr>
              <a:t>チームプランのお得な料金設定</a:t>
            </a:r>
            <a:endParaRPr lang="en-US" altLang="ja-JP" sz="1200" b="1" spc="20" dirty="0">
              <a:solidFill>
                <a:srgbClr val="040404"/>
              </a:solidFill>
              <a:latin typeface="Noto Sans CJK JP" panose="020B0500000000000000" pitchFamily="34" charset="-128"/>
              <a:ea typeface="Noto Sans CJK JP" panose="020B05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「スタンダードプラン」　月額費用</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30,000</a:t>
            </a:r>
            <a:r>
              <a:rPr lang="ja-JP" altLang="en-US" sz="1000" spc="20">
                <a:solidFill>
                  <a:srgbClr val="040404"/>
                </a:solidFill>
                <a:latin typeface="Noto Sans CJK JP Light" panose="020B0300000000000000" pitchFamily="34" charset="-128"/>
                <a:ea typeface="Noto Sans CJK JP Light" panose="020B0300000000000000" pitchFamily="34" charset="-128"/>
              </a:rPr>
              <a:t>円</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１所属</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a:t>
            </a:r>
            <a:r>
              <a:rPr lang="ja-JP" altLang="en-US" sz="1000" spc="20">
                <a:solidFill>
                  <a:srgbClr val="040404"/>
                </a:solidFill>
                <a:latin typeface="Noto Sans CJK JP Light" panose="020B0300000000000000" pitchFamily="34" charset="-128"/>
                <a:ea typeface="Noto Sans CJK JP Light" panose="020B0300000000000000" pitchFamily="34" charset="-128"/>
              </a:rPr>
              <a:t>１つの管理画面</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a:t>
            </a:r>
            <a:r>
              <a:rPr lang="ja-JP" altLang="en-US" sz="1000" spc="20">
                <a:solidFill>
                  <a:srgbClr val="040404"/>
                </a:solidFill>
                <a:latin typeface="Noto Sans CJK JP Light" panose="020B0300000000000000" pitchFamily="34" charset="-128"/>
                <a:ea typeface="Noto Sans CJK JP Light" panose="020B0300000000000000" pitchFamily="34" charset="-128"/>
              </a:rPr>
              <a:t>のみご利用可能</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「チームプラン」　　　　月額費用</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en-US" altLang="ja-JP" sz="1000" b="1" spc="20" dirty="0">
                <a:solidFill>
                  <a:srgbClr val="040404"/>
                </a:solidFill>
                <a:latin typeface="Noto Sans CJK JP Light" panose="020B0300000000000000" pitchFamily="34" charset="-128"/>
                <a:ea typeface="Noto Sans CJK JP Light" panose="020B0300000000000000" pitchFamily="34" charset="-128"/>
              </a:rPr>
              <a:t>50,000</a:t>
            </a:r>
            <a:r>
              <a:rPr lang="ja-JP" altLang="en-US" sz="1000" b="1" spc="20">
                <a:solidFill>
                  <a:srgbClr val="040404"/>
                </a:solidFill>
                <a:latin typeface="Noto Sans CJK JP Light" panose="020B0300000000000000" pitchFamily="34" charset="-128"/>
                <a:ea typeface="Noto Sans CJK JP Light" panose="020B0300000000000000" pitchFamily="34" charset="-128"/>
              </a:rPr>
              <a:t>円</a:t>
            </a:r>
            <a:r>
              <a:rPr lang="en-US" altLang="ja-JP" sz="1000" b="1"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b="1" spc="20">
                <a:solidFill>
                  <a:srgbClr val="040404"/>
                </a:solidFill>
                <a:latin typeface="Noto Sans CJK JP Light" panose="020B0300000000000000" pitchFamily="34" charset="-128"/>
                <a:ea typeface="Noto Sans CJK JP Light" panose="020B0300000000000000" pitchFamily="34" charset="-128"/>
              </a:rPr>
              <a:t>５所属まで</a:t>
            </a:r>
            <a:r>
              <a:rPr lang="en-US" altLang="ja-JP" sz="1000" b="1" spc="20" dirty="0">
                <a:solidFill>
                  <a:srgbClr val="040404"/>
                </a:solidFill>
                <a:latin typeface="Noto Sans CJK JP Light" panose="020B0300000000000000" pitchFamily="34" charset="-128"/>
                <a:ea typeface="Noto Sans CJK JP Light" panose="020B0300000000000000" pitchFamily="34" charset="-128"/>
              </a:rPr>
              <a:t>(</a:t>
            </a:r>
            <a:r>
              <a:rPr lang="ja-JP" altLang="en-US" sz="1000" b="1" spc="20">
                <a:solidFill>
                  <a:srgbClr val="040404"/>
                </a:solidFill>
                <a:latin typeface="Noto Sans CJK JP Light" panose="020B0300000000000000" pitchFamily="34" charset="-128"/>
                <a:ea typeface="Noto Sans CJK JP Light" panose="020B0300000000000000" pitchFamily="34" charset="-128"/>
              </a:rPr>
              <a:t>５つの管理画面</a:t>
            </a:r>
            <a:r>
              <a:rPr lang="en-US" altLang="ja-JP" sz="1000" b="1" spc="20" dirty="0">
                <a:solidFill>
                  <a:srgbClr val="040404"/>
                </a:solidFill>
                <a:latin typeface="Noto Sans CJK JP Light" panose="020B0300000000000000" pitchFamily="34" charset="-128"/>
                <a:ea typeface="Noto Sans CJK JP Light" panose="020B0300000000000000" pitchFamily="34" charset="-128"/>
              </a:rPr>
              <a:t>)</a:t>
            </a:r>
            <a:r>
              <a:rPr lang="ja-JP" altLang="en-US" sz="1000" b="1" spc="20">
                <a:solidFill>
                  <a:srgbClr val="040404"/>
                </a:solidFill>
                <a:latin typeface="Noto Sans CJK JP Light" panose="020B0300000000000000" pitchFamily="34" charset="-128"/>
                <a:ea typeface="Noto Sans CJK JP Light" panose="020B0300000000000000" pitchFamily="34" charset="-128"/>
              </a:rPr>
              <a:t>ご利用可能</a:t>
            </a:r>
            <a:endParaRPr lang="en-US" altLang="ja-JP" sz="1000" b="1"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２つ以上所属を作成する場合は</a:t>
            </a:r>
            <a:r>
              <a:rPr lang="ja-JP" altLang="en-US" sz="1000" b="1" u="sng" spc="20">
                <a:solidFill>
                  <a:srgbClr val="040404"/>
                </a:solidFill>
                <a:latin typeface="Noto Sans CJK JP Light" panose="020B0300000000000000" pitchFamily="34" charset="-128"/>
                <a:ea typeface="Noto Sans CJK JP Light" panose="020B0300000000000000" pitchFamily="34" charset="-128"/>
              </a:rPr>
              <a:t>「スタンダードプラン」よりも割安</a:t>
            </a:r>
            <a:r>
              <a:rPr lang="ja-JP" altLang="en-US" sz="1000" spc="20">
                <a:solidFill>
                  <a:srgbClr val="040404"/>
                </a:solidFill>
                <a:latin typeface="Noto Sans CJK JP Light" panose="020B0300000000000000" pitchFamily="34" charset="-128"/>
                <a:ea typeface="Noto Sans CJK JP Light" panose="020B0300000000000000" pitchFamily="34" charset="-128"/>
              </a:rPr>
              <a:t>になります。</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p:txBody>
      </p:sp>
    </p:spTree>
    <p:extLst>
      <p:ext uri="{BB962C8B-B14F-4D97-AF65-F5344CB8AC3E}">
        <p14:creationId xmlns:p14="http://schemas.microsoft.com/office/powerpoint/2010/main" val="2241681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a:extLst>
              <a:ext uri="{FF2B5EF4-FFF2-40B4-BE49-F238E27FC236}">
                <a16:creationId xmlns:a16="http://schemas.microsoft.com/office/drawing/2014/main" id="{8E5E5CB6-EFFA-7851-677E-0F2862E8399A}"/>
              </a:ext>
            </a:extLst>
          </p:cNvPr>
          <p:cNvSpPr/>
          <p:nvPr/>
        </p:nvSpPr>
        <p:spPr>
          <a:xfrm>
            <a:off x="457911" y="6179982"/>
            <a:ext cx="5920546" cy="1387169"/>
          </a:xfrm>
          <a:prstGeom prst="rect">
            <a:avLst/>
          </a:prstGeom>
          <a:noFill/>
          <a:ln w="25400">
            <a:solidFill>
              <a:srgbClr val="F28D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3D94C98C-BE48-304F-8F9D-DB51E0D16A32}"/>
              </a:ext>
            </a:extLst>
          </p:cNvPr>
          <p:cNvSpPr txBox="1"/>
          <p:nvPr/>
        </p:nvSpPr>
        <p:spPr>
          <a:xfrm>
            <a:off x="366157" y="765425"/>
            <a:ext cx="6283078" cy="899670"/>
          </a:xfrm>
          <a:prstGeom prst="rect">
            <a:avLst/>
          </a:prstGeom>
          <a:noFill/>
        </p:spPr>
        <p:txBody>
          <a:bodyPr wrap="square" rtlCol="0">
            <a:spAutoFit/>
          </a:bodyPr>
          <a:lstStyle/>
          <a:p>
            <a:pPr fontAlgn="base">
              <a:lnSpc>
                <a:spcPct val="120000"/>
              </a:lnSpc>
            </a:pPr>
            <a:r>
              <a:rPr lang="ja-JP" altLang="en-US" sz="1200" b="1" spc="20">
                <a:solidFill>
                  <a:srgbClr val="040404"/>
                </a:solidFill>
                <a:latin typeface="Noto Sans CJK JP" panose="020B0500000000000000" pitchFamily="34" charset="-128"/>
                <a:ea typeface="Noto Sans CJK JP" panose="020B0500000000000000" pitchFamily="34" charset="-128"/>
              </a:rPr>
              <a:t>チームプランの機能</a:t>
            </a:r>
            <a:endParaRPr lang="en-US" altLang="ja-JP" sz="1200" b="1" spc="20" dirty="0">
              <a:solidFill>
                <a:srgbClr val="040404"/>
              </a:solidFill>
              <a:latin typeface="Noto Sans CJK JP" panose="020B0500000000000000" pitchFamily="34" charset="-128"/>
              <a:ea typeface="Noto Sans CJK JP" panose="020B0500000000000000" pitchFamily="34" charset="-128"/>
            </a:endParaRPr>
          </a:p>
          <a:p>
            <a:pPr fontAlgn="base">
              <a:lnSpc>
                <a:spcPct val="120000"/>
              </a:lnSpc>
            </a:pPr>
            <a:r>
              <a:rPr lang="ja-JP" altLang="en-US" sz="1000" b="1" spc="20">
                <a:solidFill>
                  <a:srgbClr val="040404"/>
                </a:solidFill>
                <a:latin typeface="Noto Sans CJK JP" panose="020B0500000000000000" pitchFamily="34" charset="-128"/>
                <a:ea typeface="Noto Sans CJK JP" panose="020B0500000000000000" pitchFamily="34" charset="-128"/>
              </a:rPr>
              <a:t>　・権限作成機能</a:t>
            </a:r>
            <a:endParaRPr lang="en-US" altLang="ja-JP" sz="1000" b="1" spc="20" dirty="0">
              <a:solidFill>
                <a:srgbClr val="040404"/>
              </a:solidFill>
              <a:latin typeface="Noto Sans CJK JP" panose="020B0500000000000000" pitchFamily="34" charset="-128"/>
              <a:ea typeface="Noto Sans CJK JP" panose="020B05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　　管理画面で操作可能な項目をチェックボックスで選択するだけでオリジナルの権限設定を作成する</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　　ことができます。作成した権限をユーザに設定すると許可した項目のみの操作が可能となります。</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fontAlgn="base">
              <a:lnSpc>
                <a:spcPct val="0"/>
              </a:lnSpc>
            </a:pPr>
            <a:r>
              <a:rPr lang="ja-JP" altLang="en-US" sz="1000" b="1" spc="20">
                <a:solidFill>
                  <a:srgbClr val="040404"/>
                </a:solidFill>
                <a:latin typeface="Noto Sans CJK JP" panose="020B0500000000000000" pitchFamily="34" charset="-128"/>
                <a:ea typeface="Noto Sans CJK JP" panose="020B0500000000000000" pitchFamily="34" charset="-128"/>
              </a:rPr>
              <a:t>　</a:t>
            </a:r>
            <a:endParaRPr lang="en-US" altLang="ja-JP" sz="1000" b="1" spc="20" dirty="0">
              <a:solidFill>
                <a:srgbClr val="040404"/>
              </a:solidFill>
              <a:latin typeface="Noto Sans CJK JP" panose="020B0500000000000000" pitchFamily="34" charset="-128"/>
              <a:ea typeface="Noto Sans CJK JP" panose="020B0500000000000000" pitchFamily="34" charset="-128"/>
            </a:endParaRPr>
          </a:p>
        </p:txBody>
      </p:sp>
      <p:sp>
        <p:nvSpPr>
          <p:cNvPr id="8" name="正方形/長方形 7">
            <a:extLst>
              <a:ext uri="{FF2B5EF4-FFF2-40B4-BE49-F238E27FC236}">
                <a16:creationId xmlns:a16="http://schemas.microsoft.com/office/drawing/2014/main" id="{9F17C6C0-0BB4-DA47-A9EC-3FEDC5C5BB9A}"/>
              </a:ext>
            </a:extLst>
          </p:cNvPr>
          <p:cNvSpPr/>
          <p:nvPr/>
        </p:nvSpPr>
        <p:spPr>
          <a:xfrm>
            <a:off x="441326" y="7754310"/>
            <a:ext cx="5945185" cy="769676"/>
          </a:xfrm>
          <a:prstGeom prst="rect">
            <a:avLst/>
          </a:prstGeom>
          <a:noFill/>
          <a:ln w="9525">
            <a:solidFill>
              <a:srgbClr val="8989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日付プレースホルダー 2">
            <a:extLst>
              <a:ext uri="{FF2B5EF4-FFF2-40B4-BE49-F238E27FC236}">
                <a16:creationId xmlns:a16="http://schemas.microsoft.com/office/drawing/2014/main" id="{19EBD031-9C4D-EC43-B224-4C2B883DD590}"/>
              </a:ext>
            </a:extLst>
          </p:cNvPr>
          <p:cNvSpPr>
            <a:spLocks noGrp="1"/>
          </p:cNvSpPr>
          <p:nvPr>
            <p:ph type="dt" sz="half" idx="10"/>
          </p:nvPr>
        </p:nvSpPr>
        <p:spPr/>
        <p:txBody>
          <a:bodyPr/>
          <a:lstStyle/>
          <a:p>
            <a:r>
              <a:rPr kumimoji="1" lang="en-US" altLang="ja-JP" spc="20" dirty="0"/>
              <a:t>2022</a:t>
            </a:r>
            <a:r>
              <a:rPr kumimoji="1" lang="ja-JP" altLang="en-US" spc="20"/>
              <a:t>年</a:t>
            </a:r>
            <a:r>
              <a:rPr kumimoji="1" lang="en-US" altLang="ja-JP" spc="20" dirty="0"/>
              <a:t>7</a:t>
            </a:r>
            <a:r>
              <a:rPr kumimoji="1" lang="ja-JP" altLang="en-US" spc="20"/>
              <a:t>月</a:t>
            </a:r>
            <a:r>
              <a:rPr kumimoji="1" lang="en-US" altLang="ja-JP" spc="20" dirty="0"/>
              <a:t>21</a:t>
            </a:r>
            <a:r>
              <a:rPr kumimoji="1" lang="ja-JP" altLang="en-US" spc="20"/>
              <a:t>日</a:t>
            </a:r>
            <a:r>
              <a:rPr kumimoji="1" lang="en-US" altLang="ja-JP" spc="20" dirty="0"/>
              <a:t>(</a:t>
            </a:r>
            <a:r>
              <a:rPr kumimoji="1" lang="ja-JP" altLang="en-US" spc="20"/>
              <a:t>木</a:t>
            </a:r>
            <a:r>
              <a:rPr kumimoji="1" lang="en-US" altLang="ja-JP" spc="20" dirty="0"/>
              <a:t>)</a:t>
            </a:r>
            <a:endParaRPr kumimoji="1" lang="ja-JP" altLang="en-US" spc="20"/>
          </a:p>
        </p:txBody>
      </p:sp>
      <p:sp>
        <p:nvSpPr>
          <p:cNvPr id="4" name="フッター プレースホルダー 3">
            <a:extLst>
              <a:ext uri="{FF2B5EF4-FFF2-40B4-BE49-F238E27FC236}">
                <a16:creationId xmlns:a16="http://schemas.microsoft.com/office/drawing/2014/main" id="{3396E312-A6BC-2F45-AC71-73BA69CC0373}"/>
              </a:ext>
            </a:extLst>
          </p:cNvPr>
          <p:cNvSpPr>
            <a:spLocks noGrp="1"/>
          </p:cNvSpPr>
          <p:nvPr>
            <p:ph type="ftr" sz="quarter" idx="3"/>
          </p:nvPr>
        </p:nvSpPr>
        <p:spPr>
          <a:xfrm>
            <a:off x="441326" y="8700057"/>
            <a:ext cx="5945186" cy="898515"/>
          </a:xfrm>
        </p:spPr>
        <p:txBody>
          <a:bodyPr/>
          <a:lstStyle/>
          <a:p>
            <a:r>
              <a:rPr kumimoji="1" lang="en-US" altLang="ja-JP" spc="20" dirty="0">
                <a:solidFill>
                  <a:srgbClr val="898989"/>
                </a:solidFill>
              </a:rPr>
              <a:t>【 </a:t>
            </a:r>
            <a:r>
              <a:rPr kumimoji="1" lang="ja-JP" altLang="en-US" spc="20">
                <a:solidFill>
                  <a:srgbClr val="898989"/>
                </a:solidFill>
              </a:rPr>
              <a:t>本件に関するお問い合わせ</a:t>
            </a:r>
            <a:r>
              <a:rPr kumimoji="1" lang="en-US" altLang="ja-JP" spc="20" dirty="0">
                <a:solidFill>
                  <a:srgbClr val="898989"/>
                </a:solidFill>
              </a:rPr>
              <a:t> 】</a:t>
            </a:r>
          </a:p>
          <a:p>
            <a:r>
              <a:rPr kumimoji="1" lang="ja-JP" altLang="en-US" spc="20">
                <a:solidFill>
                  <a:srgbClr val="898989"/>
                </a:solidFill>
              </a:rPr>
              <a:t>　</a:t>
            </a:r>
            <a:r>
              <a:rPr kumimoji="1" lang="ja-JP" altLang="en-US" b="1" spc="20">
                <a:solidFill>
                  <a:srgbClr val="898989"/>
                </a:solidFill>
              </a:rPr>
              <a:t>株式会社</a:t>
            </a:r>
            <a:r>
              <a:rPr kumimoji="1" lang="en-US" altLang="ja-JP" b="1" spc="20" dirty="0">
                <a:solidFill>
                  <a:srgbClr val="898989"/>
                </a:solidFill>
              </a:rPr>
              <a:t> </a:t>
            </a:r>
            <a:r>
              <a:rPr kumimoji="1" lang="ja-JP" altLang="en-US" b="1" spc="20">
                <a:solidFill>
                  <a:srgbClr val="898989"/>
                </a:solidFill>
              </a:rPr>
              <a:t>イング　スマイルサーベイ広報部</a:t>
            </a:r>
            <a:endParaRPr kumimoji="1" lang="en-US" altLang="ja-JP" b="1" spc="20" dirty="0">
              <a:solidFill>
                <a:srgbClr val="898989"/>
              </a:solidFill>
            </a:endParaRPr>
          </a:p>
          <a:p>
            <a:r>
              <a:rPr kumimoji="1" lang="ja-JP" altLang="en-US" spc="20">
                <a:solidFill>
                  <a:srgbClr val="898989"/>
                </a:solidFill>
              </a:rPr>
              <a:t>　〒</a:t>
            </a:r>
            <a:r>
              <a:rPr kumimoji="1" lang="en-US" altLang="ja-JP" spc="20" dirty="0">
                <a:solidFill>
                  <a:srgbClr val="898989"/>
                </a:solidFill>
              </a:rPr>
              <a:t>231-0021 </a:t>
            </a:r>
            <a:r>
              <a:rPr kumimoji="1" lang="ja-JP" altLang="en-US" spc="20">
                <a:solidFill>
                  <a:srgbClr val="898989"/>
                </a:solidFill>
              </a:rPr>
              <a:t>神奈川県横浜市中区日本大通り</a:t>
            </a:r>
            <a:r>
              <a:rPr kumimoji="1" lang="en-US" altLang="ja-JP" spc="20" dirty="0">
                <a:solidFill>
                  <a:srgbClr val="898989"/>
                </a:solidFill>
              </a:rPr>
              <a:t>11</a:t>
            </a:r>
            <a:r>
              <a:rPr kumimoji="1" lang="ja-JP" altLang="en-US" spc="20">
                <a:solidFill>
                  <a:srgbClr val="898989"/>
                </a:solidFill>
              </a:rPr>
              <a:t>番地</a:t>
            </a:r>
            <a:r>
              <a:rPr kumimoji="1" lang="en-US" altLang="ja-JP" spc="20" dirty="0">
                <a:solidFill>
                  <a:srgbClr val="898989"/>
                </a:solidFill>
              </a:rPr>
              <a:t> </a:t>
            </a:r>
            <a:r>
              <a:rPr kumimoji="1" lang="ja-JP" altLang="en-US" spc="20">
                <a:solidFill>
                  <a:srgbClr val="898989"/>
                </a:solidFill>
              </a:rPr>
              <a:t>情報文化センター</a:t>
            </a:r>
            <a:r>
              <a:rPr kumimoji="1" lang="en-US" altLang="ja-JP" spc="20" dirty="0">
                <a:solidFill>
                  <a:srgbClr val="898989"/>
                </a:solidFill>
              </a:rPr>
              <a:t>12F</a:t>
            </a:r>
          </a:p>
          <a:p>
            <a:r>
              <a:rPr lang="ja-JP" altLang="en-US" spc="20">
                <a:solidFill>
                  <a:srgbClr val="898989"/>
                </a:solidFill>
              </a:rPr>
              <a:t>　</a:t>
            </a:r>
            <a:r>
              <a:rPr lang="en" altLang="ja-JP" spc="20" dirty="0">
                <a:solidFill>
                  <a:srgbClr val="898989"/>
                </a:solidFill>
              </a:rPr>
              <a:t>TEL : 045-263-8207</a:t>
            </a:r>
            <a:r>
              <a:rPr lang="ja-JP" altLang="en-US" spc="20">
                <a:solidFill>
                  <a:srgbClr val="898989"/>
                </a:solidFill>
              </a:rPr>
              <a:t>　</a:t>
            </a:r>
            <a:r>
              <a:rPr lang="en" altLang="ja-JP" spc="20" dirty="0">
                <a:solidFill>
                  <a:srgbClr val="898989"/>
                </a:solidFill>
              </a:rPr>
              <a:t>FAX : 050-3737-3757</a:t>
            </a:r>
            <a:r>
              <a:rPr lang="ja-JP" altLang="en-US" spc="20">
                <a:solidFill>
                  <a:srgbClr val="898989"/>
                </a:solidFill>
              </a:rPr>
              <a:t>　</a:t>
            </a:r>
            <a:r>
              <a:rPr lang="en" altLang="ja-JP" spc="20" dirty="0">
                <a:solidFill>
                  <a:srgbClr val="898989"/>
                </a:solidFill>
              </a:rPr>
              <a:t>E-Mail : </a:t>
            </a:r>
            <a:r>
              <a:rPr lang="en" altLang="ja-JP" spc="20" dirty="0" err="1">
                <a:solidFill>
                  <a:srgbClr val="898989"/>
                </a:solidFill>
              </a:rPr>
              <a:t>support@smilesurvey.jp</a:t>
            </a:r>
            <a:endParaRPr lang="en-US" altLang="ja-JP" spc="20" dirty="0">
              <a:solidFill>
                <a:srgbClr val="898989"/>
              </a:solidFill>
            </a:endParaRPr>
          </a:p>
          <a:p>
            <a:r>
              <a:rPr kumimoji="1" lang="ja-JP" altLang="en-US" spc="20">
                <a:solidFill>
                  <a:srgbClr val="898989"/>
                </a:solidFill>
              </a:rPr>
              <a:t>　お問い合わせフォーム</a:t>
            </a:r>
            <a:r>
              <a:rPr kumimoji="1" lang="en-US" altLang="ja-JP" spc="20" dirty="0">
                <a:solidFill>
                  <a:srgbClr val="898989"/>
                </a:solidFill>
              </a:rPr>
              <a:t> :</a:t>
            </a:r>
            <a:r>
              <a:rPr kumimoji="1" lang="en" altLang="ja-JP" spc="20" dirty="0">
                <a:solidFill>
                  <a:srgbClr val="898989"/>
                </a:solidFill>
              </a:rPr>
              <a:t> https://</a:t>
            </a:r>
            <a:r>
              <a:rPr kumimoji="1" lang="en" altLang="ja-JP" spc="20" dirty="0" err="1">
                <a:solidFill>
                  <a:srgbClr val="898989"/>
                </a:solidFill>
              </a:rPr>
              <a:t>smilesurvey.jp</a:t>
            </a:r>
            <a:r>
              <a:rPr kumimoji="1" lang="en" altLang="ja-JP" spc="20" dirty="0">
                <a:solidFill>
                  <a:srgbClr val="898989"/>
                </a:solidFill>
              </a:rPr>
              <a:t>/form/contact/</a:t>
            </a:r>
            <a:endParaRPr kumimoji="1" lang="ja-JP" altLang="en-US" spc="20">
              <a:solidFill>
                <a:srgbClr val="898989"/>
              </a:solidFill>
            </a:endParaRPr>
          </a:p>
        </p:txBody>
      </p:sp>
      <p:sp>
        <p:nvSpPr>
          <p:cNvPr id="11" name="テキスト ボックス 10">
            <a:extLst>
              <a:ext uri="{FF2B5EF4-FFF2-40B4-BE49-F238E27FC236}">
                <a16:creationId xmlns:a16="http://schemas.microsoft.com/office/drawing/2014/main" id="{57F6A146-02D1-704A-8D14-0472004EC250}"/>
              </a:ext>
            </a:extLst>
          </p:cNvPr>
          <p:cNvSpPr txBox="1"/>
          <p:nvPr/>
        </p:nvSpPr>
        <p:spPr>
          <a:xfrm>
            <a:off x="1503496" y="7887214"/>
            <a:ext cx="4811574" cy="525208"/>
          </a:xfrm>
          <a:prstGeom prst="rect">
            <a:avLst/>
          </a:prstGeom>
          <a:noFill/>
        </p:spPr>
        <p:txBody>
          <a:bodyPr wrap="none" rtlCol="0">
            <a:spAutoFit/>
          </a:bodyPr>
          <a:lstStyle/>
          <a:p>
            <a:pPr>
              <a:lnSpc>
                <a:spcPct val="120000"/>
              </a:lnSpc>
            </a:pPr>
            <a:r>
              <a:rPr lang="ja-JP" altLang="en-US" sz="800" spc="20">
                <a:solidFill>
                  <a:srgbClr val="040404"/>
                </a:solidFill>
                <a:latin typeface="Noto Sans CJK JP Light" panose="020B0300000000000000" pitchFamily="34" charset="-128"/>
                <a:ea typeface="Noto Sans CJK JP Light" panose="020B0300000000000000" pitchFamily="34" charset="-128"/>
              </a:rPr>
              <a:t>スマイルサーベイはプロの声を集めて誕生した企業・法人向けセルフ型アンケートシステムです。</a:t>
            </a:r>
            <a:endParaRPr lang="en-US" altLang="ja-JP" sz="800" spc="20" dirty="0">
              <a:solidFill>
                <a:srgbClr val="040404"/>
              </a:solidFill>
              <a:latin typeface="Noto Sans CJK JP Light" panose="020B0300000000000000" pitchFamily="34" charset="-128"/>
              <a:ea typeface="Noto Sans CJK JP Light" panose="020B0300000000000000" pitchFamily="34" charset="-128"/>
            </a:endParaRPr>
          </a:p>
          <a:p>
            <a:pPr>
              <a:lnSpc>
                <a:spcPct val="120000"/>
              </a:lnSpc>
            </a:pPr>
            <a:r>
              <a:rPr lang="ja-JP" altLang="en-US" sz="800" spc="20">
                <a:solidFill>
                  <a:srgbClr val="040404"/>
                </a:solidFill>
                <a:latin typeface="Noto Sans CJK JP Light" panose="020B0300000000000000" pitchFamily="34" charset="-128"/>
                <a:ea typeface="Noto Sans CJK JP Light" panose="020B0300000000000000" pitchFamily="34" charset="-128"/>
              </a:rPr>
              <a:t>自社データやツールとの連携をはじめ、さまざまなご要望にカスタマイズで対応しています。</a:t>
            </a:r>
            <a:endParaRPr lang="en-US" altLang="ja-JP" sz="800" spc="20" dirty="0">
              <a:solidFill>
                <a:srgbClr val="040404"/>
              </a:solidFill>
              <a:latin typeface="Noto Sans CJK JP Light" panose="020B0300000000000000" pitchFamily="34" charset="-128"/>
              <a:ea typeface="Noto Sans CJK JP Light" panose="020B0300000000000000" pitchFamily="34" charset="-128"/>
            </a:endParaRPr>
          </a:p>
          <a:p>
            <a:pPr>
              <a:lnSpc>
                <a:spcPct val="120000"/>
              </a:lnSpc>
            </a:pPr>
            <a:r>
              <a:rPr lang="ja-JP" altLang="en-US" sz="800" spc="20">
                <a:solidFill>
                  <a:srgbClr val="040404"/>
                </a:solidFill>
                <a:latin typeface="Noto Sans CJK JP Light" panose="020B0300000000000000" pitchFamily="34" charset="-128"/>
                <a:ea typeface="Noto Sans CJK JP Light" panose="020B0300000000000000" pitchFamily="34" charset="-128"/>
              </a:rPr>
              <a:t>業種・規模を問わずたくさんの企業で活用いただいています。</a:t>
            </a:r>
            <a:endParaRPr lang="en-US" altLang="ja-JP" sz="800" spc="20" dirty="0">
              <a:solidFill>
                <a:srgbClr val="040404"/>
              </a:solidFill>
              <a:latin typeface="Noto Sans CJK JP Light" panose="020B0300000000000000" pitchFamily="34" charset="-128"/>
              <a:ea typeface="Noto Sans CJK JP Light" panose="020B0300000000000000" pitchFamily="34" charset="-128"/>
            </a:endParaRPr>
          </a:p>
        </p:txBody>
      </p:sp>
      <p:pic>
        <p:nvPicPr>
          <p:cNvPr id="27" name="図 26" descr="グラフ&#10;&#10;自動的に生成された説明">
            <a:extLst>
              <a:ext uri="{FF2B5EF4-FFF2-40B4-BE49-F238E27FC236}">
                <a16:creationId xmlns:a16="http://schemas.microsoft.com/office/drawing/2014/main" id="{43E5D981-97D4-1D49-8665-0434D18EF0B1}"/>
              </a:ext>
            </a:extLst>
          </p:cNvPr>
          <p:cNvPicPr>
            <a:picLocks noChangeAspect="1"/>
          </p:cNvPicPr>
          <p:nvPr/>
        </p:nvPicPr>
        <p:blipFill rotWithShape="1">
          <a:blip r:embed="rId2"/>
          <a:srcRect t="-975" r="77425" b="58661"/>
          <a:stretch/>
        </p:blipFill>
        <p:spPr>
          <a:xfrm>
            <a:off x="683256" y="7890787"/>
            <a:ext cx="634165" cy="525208"/>
          </a:xfrm>
          <a:prstGeom prst="rect">
            <a:avLst/>
          </a:prstGeom>
        </p:spPr>
      </p:pic>
      <p:cxnSp>
        <p:nvCxnSpPr>
          <p:cNvPr id="29" name="直線コネクタ 28">
            <a:extLst>
              <a:ext uri="{FF2B5EF4-FFF2-40B4-BE49-F238E27FC236}">
                <a16:creationId xmlns:a16="http://schemas.microsoft.com/office/drawing/2014/main" id="{8ACFD15D-D9EB-B540-AB27-371A5EE5AC0A}"/>
              </a:ext>
            </a:extLst>
          </p:cNvPr>
          <p:cNvCxnSpPr/>
          <p:nvPr/>
        </p:nvCxnSpPr>
        <p:spPr>
          <a:xfrm>
            <a:off x="441325" y="8702516"/>
            <a:ext cx="5940425" cy="0"/>
          </a:xfrm>
          <a:prstGeom prst="line">
            <a:avLst/>
          </a:prstGeom>
          <a:ln w="9525">
            <a:solidFill>
              <a:srgbClr val="898989"/>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1329D916-0209-7846-A196-77E66F844262}"/>
              </a:ext>
            </a:extLst>
          </p:cNvPr>
          <p:cNvCxnSpPr/>
          <p:nvPr/>
        </p:nvCxnSpPr>
        <p:spPr>
          <a:xfrm>
            <a:off x="441325" y="9599986"/>
            <a:ext cx="5940425" cy="0"/>
          </a:xfrm>
          <a:prstGeom prst="line">
            <a:avLst/>
          </a:prstGeom>
          <a:ln w="9525">
            <a:solidFill>
              <a:srgbClr val="898989"/>
            </a:solidFill>
          </a:ln>
        </p:spPr>
        <p:style>
          <a:lnRef idx="1">
            <a:schemeClr val="accent1"/>
          </a:lnRef>
          <a:fillRef idx="0">
            <a:schemeClr val="accent1"/>
          </a:fillRef>
          <a:effectRef idx="0">
            <a:schemeClr val="accent1"/>
          </a:effectRef>
          <a:fontRef idx="minor">
            <a:schemeClr val="tx1"/>
          </a:fontRef>
        </p:style>
      </p:cxnSp>
      <p:pic>
        <p:nvPicPr>
          <p:cNvPr id="6" name="図 5">
            <a:extLst>
              <a:ext uri="{FF2B5EF4-FFF2-40B4-BE49-F238E27FC236}">
                <a16:creationId xmlns:a16="http://schemas.microsoft.com/office/drawing/2014/main" id="{8E4BA35A-4ECA-67DA-32D5-62E2DE267C47}"/>
              </a:ext>
            </a:extLst>
          </p:cNvPr>
          <p:cNvPicPr>
            <a:picLocks noChangeAspect="1"/>
          </p:cNvPicPr>
          <p:nvPr/>
        </p:nvPicPr>
        <p:blipFill>
          <a:blip r:embed="rId3"/>
          <a:srcRect/>
          <a:stretch/>
        </p:blipFill>
        <p:spPr>
          <a:xfrm>
            <a:off x="755058" y="2277857"/>
            <a:ext cx="5383209" cy="2209269"/>
          </a:xfrm>
          <a:prstGeom prst="rect">
            <a:avLst/>
          </a:prstGeom>
        </p:spPr>
      </p:pic>
      <p:grpSp>
        <p:nvGrpSpPr>
          <p:cNvPr id="19" name="グループ化 18">
            <a:extLst>
              <a:ext uri="{FF2B5EF4-FFF2-40B4-BE49-F238E27FC236}">
                <a16:creationId xmlns:a16="http://schemas.microsoft.com/office/drawing/2014/main" id="{B4BD99C8-78BC-E0AE-6B3A-D2496ED46EC2}"/>
              </a:ext>
            </a:extLst>
          </p:cNvPr>
          <p:cNvGrpSpPr/>
          <p:nvPr/>
        </p:nvGrpSpPr>
        <p:grpSpPr>
          <a:xfrm>
            <a:off x="773496" y="4648796"/>
            <a:ext cx="5523630" cy="1207094"/>
            <a:chOff x="565079" y="5751216"/>
            <a:chExt cx="5523630" cy="1207094"/>
          </a:xfrm>
        </p:grpSpPr>
        <p:sp>
          <p:nvSpPr>
            <p:cNvPr id="13" name="正方形/長方形 12">
              <a:extLst>
                <a:ext uri="{FF2B5EF4-FFF2-40B4-BE49-F238E27FC236}">
                  <a16:creationId xmlns:a16="http://schemas.microsoft.com/office/drawing/2014/main" id="{45EDDBAF-0D98-539C-654C-6407B4A826F8}"/>
                </a:ext>
              </a:extLst>
            </p:cNvPr>
            <p:cNvSpPr/>
            <p:nvPr/>
          </p:nvSpPr>
          <p:spPr>
            <a:xfrm>
              <a:off x="565079" y="5751216"/>
              <a:ext cx="5322013" cy="120709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F6D84C94-9335-C7A4-92BA-77410F9503E4}"/>
                </a:ext>
              </a:extLst>
            </p:cNvPr>
            <p:cNvSpPr txBox="1"/>
            <p:nvPr/>
          </p:nvSpPr>
          <p:spPr>
            <a:xfrm>
              <a:off x="976448" y="6047582"/>
              <a:ext cx="5112261" cy="818109"/>
            </a:xfrm>
            <a:prstGeom prst="rect">
              <a:avLst/>
            </a:prstGeom>
            <a:noFill/>
          </p:spPr>
          <p:txBody>
            <a:bodyPr wrap="square" rtlCol="0">
              <a:spAutoFit/>
            </a:bodyPr>
            <a:lstStyle/>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プロジェクト</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A</a:t>
              </a:r>
              <a:r>
                <a:rPr lang="ja-JP" altLang="en-US" sz="1000" spc="20">
                  <a:solidFill>
                    <a:srgbClr val="040404"/>
                  </a:solidFill>
                  <a:latin typeface="Noto Sans CJK JP Light" panose="020B0300000000000000" pitchFamily="34" charset="-128"/>
                  <a:ea typeface="Noto Sans CJK JP Light" panose="020B0300000000000000" pitchFamily="34" charset="-128"/>
                </a:rPr>
                <a:t>に所属で「アンケート作成」のみできるユーザ</a:t>
              </a: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部署</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B</a:t>
              </a:r>
              <a:r>
                <a:rPr lang="ja-JP" altLang="en-US" sz="1000" spc="20">
                  <a:solidFill>
                    <a:srgbClr val="040404"/>
                  </a:solidFill>
                  <a:latin typeface="Noto Sans CJK JP Light" panose="020B0300000000000000" pitchFamily="34" charset="-128"/>
                  <a:ea typeface="Noto Sans CJK JP Light" panose="020B0300000000000000" pitchFamily="34" charset="-128"/>
                </a:rPr>
                <a:t>に所属で「アンケート作成」と「データダウンロード」ができるユーザ</a:t>
              </a: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キャンペーン</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C</a:t>
              </a:r>
              <a:r>
                <a:rPr lang="ja-JP" altLang="en-US" sz="1000" spc="20">
                  <a:solidFill>
                    <a:srgbClr val="040404"/>
                  </a:solidFill>
                  <a:latin typeface="Noto Sans CJK JP Light" panose="020B0300000000000000" pitchFamily="34" charset="-128"/>
                  <a:ea typeface="Noto Sans CJK JP Light" panose="020B0300000000000000" pitchFamily="34" charset="-128"/>
                </a:rPr>
                <a:t>に所属で「回答データの閲覧」のみできるユーザ</a:t>
              </a: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 </a:t>
              </a:r>
              <a:r>
                <a:rPr lang="ja-JP" altLang="en-US" sz="1000" spc="20">
                  <a:solidFill>
                    <a:srgbClr val="040404"/>
                  </a:solidFill>
                  <a:latin typeface="Noto Sans CJK JP Light" panose="020B0300000000000000" pitchFamily="34" charset="-128"/>
                  <a:ea typeface="Noto Sans CJK JP Light" panose="020B0300000000000000" pitchFamily="34" charset="-128"/>
                </a:rPr>
                <a:t>全プロジェクトに所属で設定変更の操作はできないユーザ</a:t>
              </a:r>
            </a:p>
          </p:txBody>
        </p:sp>
        <p:sp>
          <p:nvSpPr>
            <p:cNvPr id="14" name="テキスト ボックス 13">
              <a:extLst>
                <a:ext uri="{FF2B5EF4-FFF2-40B4-BE49-F238E27FC236}">
                  <a16:creationId xmlns:a16="http://schemas.microsoft.com/office/drawing/2014/main" id="{D178ED5A-7AEA-AFBF-3C00-3C16493F31BD}"/>
                </a:ext>
              </a:extLst>
            </p:cNvPr>
            <p:cNvSpPr txBox="1"/>
            <p:nvPr/>
          </p:nvSpPr>
          <p:spPr>
            <a:xfrm>
              <a:off x="838795" y="5806790"/>
              <a:ext cx="5112261" cy="263534"/>
            </a:xfrm>
            <a:prstGeom prst="rect">
              <a:avLst/>
            </a:prstGeom>
            <a:noFill/>
          </p:spPr>
          <p:txBody>
            <a:bodyPr wrap="square" rtlCol="0">
              <a:spAutoFit/>
            </a:bodyPr>
            <a:lstStyle/>
            <a:p>
              <a:pPr fontAlgn="base">
                <a:lnSpc>
                  <a:spcPct val="120000"/>
                </a:lnSpc>
              </a:pPr>
              <a:r>
                <a:rPr lang="ja-JP" altLang="en-US" sz="1000" b="1" spc="20">
                  <a:solidFill>
                    <a:srgbClr val="040404"/>
                  </a:solidFill>
                  <a:latin typeface="Noto Sans CJK JP" panose="020B0500000000000000" pitchFamily="34" charset="-128"/>
                  <a:ea typeface="Noto Sans CJK JP" panose="020B0500000000000000" pitchFamily="34" charset="-128"/>
                </a:rPr>
                <a:t>ユーザの所属と権限の作成例</a:t>
              </a:r>
              <a:endParaRPr lang="ja-JP" altLang="en-US" sz="1000" spc="20">
                <a:solidFill>
                  <a:srgbClr val="040404"/>
                </a:solidFill>
                <a:latin typeface="Noto Sans CJK JP Light" panose="020B0300000000000000" pitchFamily="34" charset="-128"/>
                <a:ea typeface="Noto Sans CJK JP Light" panose="020B0300000000000000" pitchFamily="34" charset="-128"/>
              </a:endParaRPr>
            </a:p>
          </p:txBody>
        </p:sp>
        <p:pic>
          <p:nvPicPr>
            <p:cNvPr id="18" name="グラフィックス 17">
              <a:extLst>
                <a:ext uri="{FF2B5EF4-FFF2-40B4-BE49-F238E27FC236}">
                  <a16:creationId xmlns:a16="http://schemas.microsoft.com/office/drawing/2014/main" id="{CC24329E-F991-3E21-40B8-8EC0167AE99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84039" y="5855103"/>
              <a:ext cx="83577" cy="167153"/>
            </a:xfrm>
            <a:prstGeom prst="rect">
              <a:avLst/>
            </a:prstGeom>
          </p:spPr>
        </p:pic>
      </p:grpSp>
      <p:sp>
        <p:nvSpPr>
          <p:cNvPr id="22" name="テキスト ボックス 21">
            <a:extLst>
              <a:ext uri="{FF2B5EF4-FFF2-40B4-BE49-F238E27FC236}">
                <a16:creationId xmlns:a16="http://schemas.microsoft.com/office/drawing/2014/main" id="{ABFF73C8-2975-719C-AC38-87437694DC3C}"/>
              </a:ext>
            </a:extLst>
          </p:cNvPr>
          <p:cNvSpPr txBox="1"/>
          <p:nvPr/>
        </p:nvSpPr>
        <p:spPr>
          <a:xfrm>
            <a:off x="276645" y="6356872"/>
            <a:ext cx="6283078" cy="1039708"/>
          </a:xfrm>
          <a:prstGeom prst="rect">
            <a:avLst/>
          </a:prstGeom>
          <a:noFill/>
        </p:spPr>
        <p:txBody>
          <a:bodyPr wrap="square" rtlCol="0">
            <a:spAutoFit/>
          </a:bodyPr>
          <a:lstStyle/>
          <a:p>
            <a:pPr algn="ctr" fontAlgn="base">
              <a:lnSpc>
                <a:spcPct val="120000"/>
              </a:lnSpc>
            </a:pPr>
            <a:r>
              <a:rPr lang="en-US" altLang="ja-JP" sz="1200" b="1" spc="20" dirty="0">
                <a:solidFill>
                  <a:srgbClr val="F28D01"/>
                </a:solidFill>
                <a:latin typeface="Noto Sans CJK JP" panose="020B0500000000000000" pitchFamily="34" charset="-128"/>
                <a:ea typeface="Noto Sans CJK JP" panose="020B0500000000000000" pitchFamily="34" charset="-128"/>
              </a:rPr>
              <a:t>【 </a:t>
            </a:r>
            <a:r>
              <a:rPr lang="ja-JP" altLang="en-US" sz="1200" b="1" spc="20">
                <a:solidFill>
                  <a:srgbClr val="F28D01"/>
                </a:solidFill>
                <a:latin typeface="Noto Sans CJK JP" panose="020B0500000000000000" pitchFamily="34" charset="-128"/>
                <a:ea typeface="Noto Sans CJK JP" panose="020B0500000000000000" pitchFamily="34" charset="-128"/>
              </a:rPr>
              <a:t>「チームプラン初期費用０円キャンペーン」実施中！</a:t>
            </a:r>
            <a:r>
              <a:rPr lang="en-US" altLang="ja-JP" sz="1200" b="1" spc="20" dirty="0">
                <a:solidFill>
                  <a:srgbClr val="F28D01"/>
                </a:solidFill>
                <a:latin typeface="Noto Sans CJK JP" panose="020B0500000000000000" pitchFamily="34" charset="-128"/>
                <a:ea typeface="Noto Sans CJK JP" panose="020B0500000000000000" pitchFamily="34" charset="-128"/>
              </a:rPr>
              <a:t>】</a:t>
            </a:r>
          </a:p>
          <a:p>
            <a:pPr algn="ct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チームプラン誕生を記念して初期費用無料キャンペーンを実施しています。</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algn="ctr" fontAlgn="base">
              <a:lnSpc>
                <a:spcPct val="120000"/>
              </a:lnSpc>
            </a:pPr>
            <a:r>
              <a:rPr lang="en-US" altLang="ja-JP" sz="1000" b="1" u="sng" spc="20" dirty="0">
                <a:solidFill>
                  <a:srgbClr val="040404"/>
                </a:solidFill>
                <a:latin typeface="Noto Sans CJK JP Light" panose="020B0300000000000000" pitchFamily="34" charset="-128"/>
                <a:ea typeface="Noto Sans CJK JP Light" panose="020B0300000000000000" pitchFamily="34" charset="-128"/>
              </a:rPr>
              <a:t>2022</a:t>
            </a:r>
            <a:r>
              <a:rPr lang="ja-JP" altLang="en-US" sz="1000" b="1" u="sng" spc="20">
                <a:solidFill>
                  <a:srgbClr val="040404"/>
                </a:solidFill>
                <a:latin typeface="Noto Sans CJK JP Light" panose="020B0300000000000000" pitchFamily="34" charset="-128"/>
                <a:ea typeface="Noto Sans CJK JP Light" panose="020B0300000000000000" pitchFamily="34" charset="-128"/>
              </a:rPr>
              <a:t>年</a:t>
            </a:r>
            <a:r>
              <a:rPr lang="en-US" altLang="ja-JP" sz="1000" b="1" u="sng" spc="20" dirty="0">
                <a:solidFill>
                  <a:srgbClr val="040404"/>
                </a:solidFill>
                <a:latin typeface="Noto Sans CJK JP Light" panose="020B0300000000000000" pitchFamily="34" charset="-128"/>
                <a:ea typeface="Noto Sans CJK JP Light" panose="020B0300000000000000" pitchFamily="34" charset="-128"/>
              </a:rPr>
              <a:t>9</a:t>
            </a:r>
            <a:r>
              <a:rPr lang="ja-JP" altLang="en-US" sz="1000" b="1" u="sng" spc="20">
                <a:solidFill>
                  <a:srgbClr val="040404"/>
                </a:solidFill>
                <a:latin typeface="Noto Sans CJK JP Light" panose="020B0300000000000000" pitchFamily="34" charset="-128"/>
                <a:ea typeface="Noto Sans CJK JP Light" panose="020B0300000000000000" pitchFamily="34" charset="-128"/>
              </a:rPr>
              <a:t>月</a:t>
            </a:r>
            <a:r>
              <a:rPr lang="en-US" altLang="ja-JP" sz="1000" b="1" u="sng" spc="20" dirty="0">
                <a:solidFill>
                  <a:srgbClr val="040404"/>
                </a:solidFill>
                <a:latin typeface="Noto Sans CJK JP Light" panose="020B0300000000000000" pitchFamily="34" charset="-128"/>
                <a:ea typeface="Noto Sans CJK JP Light" panose="020B0300000000000000" pitchFamily="34" charset="-128"/>
              </a:rPr>
              <a:t>30</a:t>
            </a:r>
            <a:r>
              <a:rPr lang="ja-JP" altLang="en-US" sz="1000" b="1" u="sng" spc="20">
                <a:solidFill>
                  <a:srgbClr val="040404"/>
                </a:solidFill>
                <a:latin typeface="Noto Sans CJK JP Light" panose="020B0300000000000000" pitchFamily="34" charset="-128"/>
                <a:ea typeface="Noto Sans CJK JP Light" panose="020B0300000000000000" pitchFamily="34" charset="-128"/>
              </a:rPr>
              <a:t>日</a:t>
            </a:r>
            <a:r>
              <a:rPr lang="en-US" altLang="ja-JP" sz="1000" b="1" u="sng" spc="20" dirty="0">
                <a:solidFill>
                  <a:srgbClr val="040404"/>
                </a:solidFill>
                <a:latin typeface="Noto Sans CJK JP Light" panose="020B0300000000000000" pitchFamily="34" charset="-128"/>
                <a:ea typeface="Noto Sans CJK JP Light" panose="020B0300000000000000" pitchFamily="34" charset="-128"/>
              </a:rPr>
              <a:t>(</a:t>
            </a:r>
            <a:r>
              <a:rPr lang="ja-JP" altLang="en-US" sz="1000" b="1" u="sng" spc="20">
                <a:solidFill>
                  <a:srgbClr val="040404"/>
                </a:solidFill>
                <a:latin typeface="Noto Sans CJK JP Light" panose="020B0300000000000000" pitchFamily="34" charset="-128"/>
                <a:ea typeface="Noto Sans CJK JP Light" panose="020B0300000000000000" pitchFamily="34" charset="-128"/>
              </a:rPr>
              <a:t>金</a:t>
            </a:r>
            <a:r>
              <a:rPr lang="en-US" altLang="ja-JP" sz="1000" b="1" u="sng" spc="20" dirty="0">
                <a:solidFill>
                  <a:srgbClr val="040404"/>
                </a:solidFill>
                <a:latin typeface="Noto Sans CJK JP Light" panose="020B0300000000000000" pitchFamily="34" charset="-128"/>
                <a:ea typeface="Noto Sans CJK JP Light" panose="020B0300000000000000" pitchFamily="34" charset="-128"/>
              </a:rPr>
              <a:t>)</a:t>
            </a:r>
            <a:r>
              <a:rPr lang="ja-JP" altLang="en-US" sz="1000" b="1" u="sng" spc="20">
                <a:solidFill>
                  <a:srgbClr val="040404"/>
                </a:solidFill>
                <a:latin typeface="Noto Sans CJK JP Light" panose="020B0300000000000000" pitchFamily="34" charset="-128"/>
                <a:ea typeface="Noto Sans CJK JP Light" panose="020B0300000000000000" pitchFamily="34" charset="-128"/>
              </a:rPr>
              <a:t>まで</a:t>
            </a:r>
            <a:r>
              <a:rPr lang="ja-JP" altLang="en-US" sz="1000" spc="20">
                <a:solidFill>
                  <a:srgbClr val="040404"/>
                </a:solidFill>
                <a:latin typeface="Noto Sans CJK JP Light" panose="020B0300000000000000" pitchFamily="34" charset="-128"/>
                <a:ea typeface="Noto Sans CJK JP Light" panose="020B0300000000000000" pitchFamily="34" charset="-128"/>
              </a:rPr>
              <a:t>のお得な期間にぜひご検討ください。</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algn="ct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お申し込みはスマイルサーベイホームページからお問い合わせフォームをご利用ください。</a:t>
            </a:r>
            <a:endParaRPr lang="en-US" altLang="ja-JP" sz="1000" spc="20" dirty="0">
              <a:solidFill>
                <a:srgbClr val="040404"/>
              </a:solidFill>
              <a:latin typeface="Noto Sans CJK JP Light" panose="020B0300000000000000" pitchFamily="34" charset="-128"/>
              <a:ea typeface="Noto Sans CJK JP Light" panose="020B0300000000000000" pitchFamily="34" charset="-128"/>
            </a:endParaRPr>
          </a:p>
          <a:p>
            <a:pPr algn="ctr" fontAlgn="base">
              <a:lnSpc>
                <a:spcPct val="120000"/>
              </a:lnSpc>
            </a:pPr>
            <a:r>
              <a:rPr lang="en-US" altLang="ja-JP" sz="1000" spc="20" dirty="0">
                <a:solidFill>
                  <a:srgbClr val="040404"/>
                </a:solidFill>
                <a:latin typeface="Noto Sans CJK JP Light" panose="020B0300000000000000" pitchFamily="34" charset="-128"/>
                <a:ea typeface="Noto Sans CJK JP Light" panose="020B0300000000000000" pitchFamily="34" charset="-128"/>
              </a:rPr>
              <a:t>https://</a:t>
            </a:r>
            <a:r>
              <a:rPr lang="en-US" altLang="ja-JP" sz="1000" spc="20" dirty="0" err="1">
                <a:solidFill>
                  <a:srgbClr val="040404"/>
                </a:solidFill>
                <a:latin typeface="Noto Sans CJK JP Light" panose="020B0300000000000000" pitchFamily="34" charset="-128"/>
                <a:ea typeface="Noto Sans CJK JP Light" panose="020B0300000000000000" pitchFamily="34" charset="-128"/>
              </a:rPr>
              <a:t>smilesurvey.jp</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/form/contact/</a:t>
            </a:r>
          </a:p>
        </p:txBody>
      </p:sp>
      <p:sp>
        <p:nvSpPr>
          <p:cNvPr id="62" name="テキスト ボックス 61">
            <a:extLst>
              <a:ext uri="{FF2B5EF4-FFF2-40B4-BE49-F238E27FC236}">
                <a16:creationId xmlns:a16="http://schemas.microsoft.com/office/drawing/2014/main" id="{F5823890-67FD-0CA6-A6EB-070E59B13AAD}"/>
              </a:ext>
            </a:extLst>
          </p:cNvPr>
          <p:cNvSpPr txBox="1"/>
          <p:nvPr/>
        </p:nvSpPr>
        <p:spPr>
          <a:xfrm>
            <a:off x="366157" y="1571006"/>
            <a:ext cx="6283078" cy="818109"/>
          </a:xfrm>
          <a:prstGeom prst="rect">
            <a:avLst/>
          </a:prstGeom>
          <a:noFill/>
        </p:spPr>
        <p:txBody>
          <a:bodyPr wrap="square" rtlCol="0">
            <a:spAutoFit/>
          </a:bodyPr>
          <a:lstStyle/>
          <a:p>
            <a:pPr fontAlgn="base">
              <a:lnSpc>
                <a:spcPct val="120000"/>
              </a:lnSpc>
            </a:pPr>
            <a:r>
              <a:rPr lang="ja-JP" altLang="en-US" sz="1000" b="1" spc="20">
                <a:solidFill>
                  <a:srgbClr val="040404"/>
                </a:solidFill>
                <a:latin typeface="Noto Sans CJK JP" panose="020B0500000000000000" pitchFamily="34" charset="-128"/>
                <a:ea typeface="Noto Sans CJK JP" panose="020B0500000000000000" pitchFamily="34" charset="-128"/>
              </a:rPr>
              <a:t>　・ユーザ作成機能</a:t>
            </a:r>
            <a:endParaRPr lang="en-US" altLang="ja-JP" sz="1000" b="1" spc="20" dirty="0">
              <a:solidFill>
                <a:srgbClr val="040404"/>
              </a:solidFill>
              <a:latin typeface="Noto Sans CJK JP" panose="020B0500000000000000" pitchFamily="34" charset="-128"/>
              <a:ea typeface="Noto Sans CJK JP" panose="020B0500000000000000" pitchFamily="34" charset="-128"/>
            </a:endParaRP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　　所属と権限を設定してユーザを作成することができます。１つの所属ごとにユーザは</a:t>
            </a:r>
            <a:r>
              <a:rPr lang="en-US" altLang="ja-JP" sz="1000" spc="20" dirty="0">
                <a:solidFill>
                  <a:srgbClr val="040404"/>
                </a:solidFill>
                <a:latin typeface="Noto Sans CJK JP Light" panose="020B0300000000000000" pitchFamily="34" charset="-128"/>
                <a:ea typeface="Noto Sans CJK JP Light" panose="020B0300000000000000" pitchFamily="34" charset="-128"/>
              </a:rPr>
              <a:t>10</a:t>
            </a:r>
            <a:r>
              <a:rPr lang="ja-JP" altLang="en-US" sz="1000" spc="20">
                <a:solidFill>
                  <a:srgbClr val="040404"/>
                </a:solidFill>
                <a:latin typeface="Noto Sans CJK JP Light" panose="020B0300000000000000" pitchFamily="34" charset="-128"/>
                <a:ea typeface="Noto Sans CJK JP Light" panose="020B0300000000000000" pitchFamily="34" charset="-128"/>
              </a:rPr>
              <a:t>人まで</a:t>
            </a:r>
          </a:p>
          <a:p>
            <a:pPr fontAlgn="base">
              <a:lnSpc>
                <a:spcPct val="120000"/>
              </a:lnSpc>
            </a:pPr>
            <a:r>
              <a:rPr lang="ja-JP" altLang="en-US" sz="1000" spc="20">
                <a:solidFill>
                  <a:srgbClr val="040404"/>
                </a:solidFill>
                <a:latin typeface="Noto Sans CJK JP Light" panose="020B0300000000000000" pitchFamily="34" charset="-128"/>
                <a:ea typeface="Noto Sans CJK JP Light" panose="020B0300000000000000" pitchFamily="34" charset="-128"/>
              </a:rPr>
              <a:t>　　作成することができます。</a:t>
            </a:r>
          </a:p>
          <a:p>
            <a:pPr fontAlgn="base">
              <a:lnSpc>
                <a:spcPct val="120000"/>
              </a:lnSpc>
            </a:pPr>
            <a:endParaRPr lang="ja-JP" altLang="en-US" sz="1000" spc="20">
              <a:solidFill>
                <a:srgbClr val="040404"/>
              </a:solidFill>
              <a:latin typeface="Noto Sans CJK JP Light" panose="020B0300000000000000" pitchFamily="34" charset="-128"/>
              <a:ea typeface="Noto Sans CJK JP Light" panose="020B0300000000000000" pitchFamily="34" charset="-128"/>
            </a:endParaRPr>
          </a:p>
        </p:txBody>
      </p:sp>
    </p:spTree>
    <p:extLst>
      <p:ext uri="{BB962C8B-B14F-4D97-AF65-F5344CB8AC3E}">
        <p14:creationId xmlns:p14="http://schemas.microsoft.com/office/powerpoint/2010/main" val="249000498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6729</TotalTime>
  <Words>675</Words>
  <Application>Microsoft Macintosh PowerPoint</Application>
  <PresentationFormat>A4 210 x 297 mm</PresentationFormat>
  <Paragraphs>52</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Noto Sans CJK JP</vt:lpstr>
      <vt:lpstr>Noto Sans CJK JP Light</vt:lpstr>
      <vt:lpstr>游ゴシック</vt:lpstr>
      <vt:lpstr>Arial</vt:lpstr>
      <vt:lpstr>Avenir Heavy</vt:lpstr>
      <vt:lpstr>Calibri</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中島 美香</dc:creator>
  <cp:lastModifiedBy>中島 美香</cp:lastModifiedBy>
  <cp:revision>23</cp:revision>
  <dcterms:created xsi:type="dcterms:W3CDTF">2022-04-20T02:32:42Z</dcterms:created>
  <dcterms:modified xsi:type="dcterms:W3CDTF">2022-07-20T10:32:21Z</dcterms:modified>
</cp:coreProperties>
</file>